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E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2" d="100"/>
          <a:sy n="122" d="100"/>
        </p:scale>
        <p:origin x="-131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Дата 2"/>
          <p:cNvSpPr txBox="1"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>
              <a:defRPr/>
            </a:pPr>
            <a:fld id="{5FC9194F-D0B5-494F-921D-9415535A482C}" type="datetime1">
              <a:rPr lang="ru-RU"/>
              <a:pPr>
                <a:defRPr/>
              </a:pPr>
              <a:t>21.05.2014</a:t>
            </a:fld>
            <a:endParaRPr/>
          </a:p>
        </p:txBody>
      </p:sp>
      <p:sp>
        <p:nvSpPr>
          <p:cNvPr id="22532" name="Образ слайда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12701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" name="Заметки 4"/>
          <p:cNvSpPr txBox="1"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881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>
              <a:defRPr/>
            </a:pPr>
            <a:fld id="{9D64B1C5-E113-43F8-BE1F-62AAA1B71672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34058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ts val="400"/>
      </a:spcBef>
      <a:spcAft>
        <a:spcPct val="0"/>
      </a:spcAft>
      <a:defRPr lang="ru-RU" sz="1200" kern="1200">
        <a:solidFill>
          <a:srgbClr val="000000"/>
        </a:solidFill>
        <a:latin typeface="Calibri"/>
      </a:defRPr>
    </a:lvl1pPr>
    <a:lvl2pPr marL="457200" lvl="1" algn="l" rtl="0" eaLnBrk="0" fontAlgn="base" hangingPunct="0">
      <a:spcBef>
        <a:spcPts val="400"/>
      </a:spcBef>
      <a:spcAft>
        <a:spcPct val="0"/>
      </a:spcAft>
      <a:defRPr lang="ru-RU" sz="1200" kern="1200">
        <a:solidFill>
          <a:srgbClr val="000000"/>
        </a:solidFill>
        <a:latin typeface="Calibri"/>
      </a:defRPr>
    </a:lvl2pPr>
    <a:lvl3pPr marL="914400" lvl="2" algn="l" rtl="0" eaLnBrk="0" fontAlgn="base" hangingPunct="0">
      <a:spcBef>
        <a:spcPts val="400"/>
      </a:spcBef>
      <a:spcAft>
        <a:spcPct val="0"/>
      </a:spcAft>
      <a:defRPr lang="ru-RU" sz="1200" kern="1200">
        <a:solidFill>
          <a:srgbClr val="000000"/>
        </a:solidFill>
        <a:latin typeface="Calibri"/>
      </a:defRPr>
    </a:lvl3pPr>
    <a:lvl4pPr marL="1371600" lvl="3" algn="l" rtl="0" eaLnBrk="0" fontAlgn="base" hangingPunct="0">
      <a:spcBef>
        <a:spcPts val="400"/>
      </a:spcBef>
      <a:spcAft>
        <a:spcPct val="0"/>
      </a:spcAft>
      <a:defRPr lang="ru-RU" sz="1200" kern="1200">
        <a:solidFill>
          <a:srgbClr val="000000"/>
        </a:solidFill>
        <a:latin typeface="Calibri"/>
      </a:defRPr>
    </a:lvl4pPr>
    <a:lvl5pPr marL="1828800" lvl="4" algn="l" rtl="0" eaLnBrk="0" fontAlgn="base" hangingPunct="0">
      <a:spcBef>
        <a:spcPts val="400"/>
      </a:spcBef>
      <a:spcAft>
        <a:spcPct val="0"/>
      </a:spcAft>
      <a:defRPr lang="ru-RU" sz="1200" kern="1200">
        <a:solidFill>
          <a:srgbClr val="000000"/>
        </a:solidFill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Заметки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numCol="1">
            <a:prstTxWarp prst="textNoShape">
              <a:avLst/>
            </a:prstTxWarp>
          </a:bodyPr>
          <a:lstStyle/>
          <a:p>
            <a:pPr eaLnBrk="1"/>
            <a:endParaRPr smtClean="0">
              <a:latin typeface="Calibri" pitchFamily="34" charset="0"/>
            </a:endParaRPr>
          </a:p>
        </p:txBody>
      </p:sp>
      <p:sp>
        <p:nvSpPr>
          <p:cNvPr id="23556" name="Номер слайда 3"/>
          <p:cNvSpPr txBox="1">
            <a:spLocks noChangeArrowheads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3577498-AEDC-4561-9056-2A3F0322EE74}" type="slidenum">
              <a:rPr lang="ru-RU" sz="1200">
                <a:solidFill>
                  <a:srgbClr val="000000"/>
                </a:solidFill>
                <a:latin typeface="Calibri" pitchFamily="34" charset="0"/>
              </a:rPr>
              <a:pPr algn="r"/>
              <a:t>8</a:t>
            </a:fld>
            <a:endParaRPr lang="ru-RU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media/image23.png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media/image22.png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rgbClr val="775F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>
            <a:noFill/>
            <a:prstDash val="solid"/>
          </a:ln>
        </p:spPr>
        <p:txBody>
          <a:bodyPr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kern="0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7" name="Прямоугольник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rgbClr val="DD8047"/>
          </a:solidFill>
          <a:ln>
            <a:noFill/>
            <a:prstDash val="solid"/>
          </a:ln>
        </p:spPr>
        <p:txBody>
          <a:bodyPr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kern="0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8" name="Прямоугольник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rgbClr val="94B6D2"/>
          </a:solidFill>
          <a:ln>
            <a:noFill/>
            <a:prstDash val="solid"/>
          </a:ln>
        </p:spPr>
        <p:txBody>
          <a:bodyPr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kern="0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5" name="Заголовок 7"/>
          <p:cNvSpPr txBox="1">
            <a:spLocks noGrp="1"/>
          </p:cNvSpPr>
          <p:nvPr>
            <p:ph type="ctrTitle"/>
          </p:nvPr>
        </p:nvSpPr>
        <p:spPr>
          <a:xfrm>
            <a:off x="2362196" y="4038603"/>
            <a:ext cx="6476996" cy="1828800"/>
          </a:xfrm>
        </p:spPr>
        <p:txBody>
          <a:bodyPr anchor="b"/>
          <a:lstStyle>
            <a:lvl1pPr>
              <a:defRPr cap="all">
                <a:solidFill>
                  <a:srgbClr val="EBDDC3"/>
                </a:solidFill>
              </a:defRPr>
            </a:lvl1pPr>
          </a:lstStyle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6" name="Подзаголовок 8"/>
          <p:cNvSpPr txBox="1">
            <a:spLocks noGrp="1"/>
          </p:cNvSpPr>
          <p:nvPr>
            <p:ph type="subTitle" idx="1"/>
          </p:nvPr>
        </p:nvSpPr>
        <p:spPr>
          <a:xfrm>
            <a:off x="2362196" y="6050036"/>
            <a:ext cx="6705596" cy="685800"/>
          </a:xfrm>
        </p:spPr>
        <p:txBody>
          <a:bodyPr anchor="ctr"/>
          <a:lstStyle>
            <a:lvl1pPr marL="0" indent="0">
              <a:buNone/>
              <a:defRPr sz="2600">
                <a:solidFill>
                  <a:srgbClr val="FFFFFF"/>
                </a:solidFill>
              </a:defRPr>
            </a:lvl1pPr>
          </a:lstStyle>
          <a:p>
            <a:pPr lvl="0"/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9" name="Дата 27"/>
          <p:cNvSpPr txBox="1"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 anchorCtr="1"/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0" name="Нижний колонтитул 16"/>
          <p:cNvSpPr txBox="1"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>
              <a:defRPr>
                <a:solidFill>
                  <a:srgbClr val="EBDDC3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1" name="Номер слайда 28"/>
          <p:cNvSpPr txBox="1"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rgbClr val="EBDDC3"/>
                </a:solidFill>
              </a:defRPr>
            </a:lvl1pPr>
          </a:lstStyle>
          <a:p>
            <a:pPr>
              <a:defRPr/>
            </a:pPr>
            <a:fld id="{3B789AAD-0BCD-4A40-A522-30D92984DF9B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1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Нижний колонтитул 2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Номер слайда 22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09FD38-2431-4556-A038-B245FE2FF24E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>
            <a:noFill/>
            <a:prstDash val="solid"/>
          </a:ln>
        </p:spPr>
        <p:txBody>
          <a:bodyPr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kern="0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7" name="Прямоугольник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rgbClr val="94B6D2"/>
          </a:solidFill>
          <a:ln>
            <a:noFill/>
            <a:prstDash val="solid"/>
          </a:ln>
        </p:spPr>
        <p:txBody>
          <a:bodyPr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kern="0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8" name="Прямоугольник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rgbClr val="DD8047"/>
          </a:solidFill>
          <a:ln>
            <a:noFill/>
            <a:prstDash val="solid"/>
          </a:ln>
        </p:spPr>
        <p:txBody>
          <a:bodyPr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kern="0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5" name="Вертикальный заголовок 1"/>
          <p:cNvSpPr txBox="1">
            <a:spLocks noGrp="1"/>
          </p:cNvSpPr>
          <p:nvPr>
            <p:ph type="title" orient="vert"/>
          </p:nvPr>
        </p:nvSpPr>
        <p:spPr>
          <a:xfrm>
            <a:off x="6553203" y="609603"/>
            <a:ext cx="2057400" cy="5516566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6" name="Вертикальный текст 2"/>
          <p:cNvSpPr txBox="1">
            <a:spLocks noGrp="1"/>
          </p:cNvSpPr>
          <p:nvPr>
            <p:ph type="body" orient="vert" idx="1"/>
          </p:nvPr>
        </p:nvSpPr>
        <p:spPr>
          <a:xfrm>
            <a:off x="457200" y="609603"/>
            <a:ext cx="5562596" cy="5516566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9" name="Дата 3"/>
          <p:cNvSpPr txBox="1"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10" name="Нижний колонтитул 4"/>
          <p:cNvSpPr txBox="1"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11" name="Номер слайда 5"/>
          <p:cNvSpPr txBox="1">
            <a:spLocks noGrp="1"/>
          </p:cNvSpPr>
          <p:nvPr>
            <p:ph type="sldNum" sz="quarter" idx="12"/>
          </p:nvPr>
        </p:nvSpPr>
        <p:spPr>
          <a:xfrm rot="5400013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6CF1F9-80C5-4812-9B82-E02F95014607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612648" y="228600"/>
            <a:ext cx="8153403" cy="99059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7"/>
          <p:cNvSpPr txBox="1">
            <a:spLocks noGrp="1"/>
          </p:cNvSpPr>
          <p:nvPr>
            <p:ph idx="1"/>
          </p:nvPr>
        </p:nvSpPr>
        <p:spPr>
          <a:xfrm>
            <a:off x="612648" y="1600200"/>
            <a:ext cx="8153403" cy="449580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1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Нижний колонтитул 2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Номер слайда 22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64DAFB-3F2B-4AF8-90DE-765C92C0F4FA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раздела">
    <p:bg>
      <p:bgPr>
        <a:blipFill>
          <a:blip r:embed="rId2" r:link="rId3" cstate="print"/>
          <a:tile sx="99984" sy="99975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500063"/>
          </a:xfrm>
          <a:prstGeom prst="rect">
            <a:avLst/>
          </a:prstGeom>
          <a:solidFill>
            <a:srgbClr val="FFFFFF"/>
          </a:solidFill>
          <a:ln>
            <a:noFill/>
            <a:prstDash val="solid"/>
          </a:ln>
        </p:spPr>
        <p:txBody>
          <a:bodyPr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kern="0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42875"/>
            <a:ext cx="642938" cy="357188"/>
          </a:xfrm>
          <a:prstGeom prst="rect">
            <a:avLst/>
          </a:prstGeom>
          <a:solidFill>
            <a:srgbClr val="DD8047"/>
          </a:solidFill>
          <a:ln>
            <a:noFill/>
            <a:prstDash val="solid"/>
          </a:ln>
        </p:spPr>
        <p:txBody>
          <a:bodyPr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kern="0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6" name="Прямоугольник 4"/>
          <p:cNvSpPr/>
          <p:nvPr/>
        </p:nvSpPr>
        <p:spPr>
          <a:xfrm>
            <a:off x="785813" y="142875"/>
            <a:ext cx="8358187" cy="357188"/>
          </a:xfrm>
          <a:prstGeom prst="rect">
            <a:avLst/>
          </a:prstGeom>
          <a:solidFill>
            <a:srgbClr val="94B6D2"/>
          </a:solidFill>
          <a:ln>
            <a:noFill/>
            <a:prstDash val="solid"/>
          </a:ln>
        </p:spPr>
        <p:txBody>
          <a:bodyPr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kern="0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5" name="Заголовок 1"/>
          <p:cNvSpPr txBox="1">
            <a:spLocks noGrp="1"/>
          </p:cNvSpPr>
          <p:nvPr>
            <p:ph type="title"/>
          </p:nvPr>
        </p:nvSpPr>
        <p:spPr>
          <a:xfrm>
            <a:off x="785789" y="142847"/>
            <a:ext cx="8191506" cy="28575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7" name="Нижний колонтитул 13"/>
          <p:cNvSpPr txBox="1"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8"/>
          <p:cNvSpPr txBox="1">
            <a:spLocks noGrp="1"/>
          </p:cNvSpPr>
          <p:nvPr>
            <p:ph idx="1"/>
          </p:nvPr>
        </p:nvSpPr>
        <p:spPr>
          <a:xfrm>
            <a:off x="609603" y="1589565"/>
            <a:ext cx="3886200" cy="457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10"/>
          <p:cNvSpPr txBox="1">
            <a:spLocks noGrp="1"/>
          </p:cNvSpPr>
          <p:nvPr>
            <p:ph idx="2"/>
          </p:nvPr>
        </p:nvSpPr>
        <p:spPr>
          <a:xfrm>
            <a:off x="4844902" y="1589565"/>
            <a:ext cx="3886200" cy="457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1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Нижний колонтитул 2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Номер слайда 22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5AA29E-1538-4E56-9DB6-BA90FA4EB1CC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533396" y="273048"/>
            <a:ext cx="8153403" cy="86995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10"/>
          <p:cNvSpPr txBox="1">
            <a:spLocks noGrp="1"/>
          </p:cNvSpPr>
          <p:nvPr>
            <p:ph idx="2"/>
          </p:nvPr>
        </p:nvSpPr>
        <p:spPr>
          <a:xfrm>
            <a:off x="609603" y="2438403"/>
            <a:ext cx="3886200" cy="358140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12"/>
          <p:cNvSpPr txBox="1">
            <a:spLocks noGrp="1"/>
          </p:cNvSpPr>
          <p:nvPr>
            <p:ph idx="4"/>
          </p:nvPr>
        </p:nvSpPr>
        <p:spPr>
          <a:xfrm>
            <a:off x="4800600" y="2438403"/>
            <a:ext cx="3886200" cy="358140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15"/>
          <p:cNvSpPr txBox="1">
            <a:spLocks noGrp="1"/>
          </p:cNvSpPr>
          <p:nvPr>
            <p:ph type="body" idx="1"/>
          </p:nvPr>
        </p:nvSpPr>
        <p:spPr>
          <a:xfrm>
            <a:off x="609603" y="1752603"/>
            <a:ext cx="3886200" cy="640080"/>
          </a:xfrm>
          <a:solidFill>
            <a:srgbClr val="DD8047"/>
          </a:solidFill>
        </p:spPr>
        <p:txBody>
          <a:bodyPr anchor="ctr"/>
          <a:lstStyle>
            <a:lvl1pPr marL="0" indent="0"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Текст 14"/>
          <p:cNvSpPr txBox="1">
            <a:spLocks noGrp="1"/>
          </p:cNvSpPr>
          <p:nvPr>
            <p:ph type="body" idx="3"/>
          </p:nvPr>
        </p:nvSpPr>
        <p:spPr>
          <a:xfrm>
            <a:off x="4800600" y="1752603"/>
            <a:ext cx="3886200" cy="640080"/>
          </a:xfrm>
          <a:solidFill>
            <a:srgbClr val="D8B25C"/>
          </a:solidFill>
        </p:spPr>
        <p:txBody>
          <a:bodyPr anchor="ctr"/>
          <a:lstStyle>
            <a:lvl1pPr marL="0" indent="0"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Дата 1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8" name="Нижний колонтитул 2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Номер слайда 22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262070-838C-4DB4-B407-862419950AFC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1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Нижний колонтитул 2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Номер слайда 22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517DBB-1C85-49C1-9165-1F5703E53037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Нижний колонтитул 2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Номер слайда 3"/>
          <p:cNvSpPr txBox="1"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rgbClr val="775F55"/>
                </a:solidFill>
              </a:defRPr>
            </a:lvl1pPr>
          </a:lstStyle>
          <a:p>
            <a:pPr>
              <a:defRPr/>
            </a:pPr>
            <a:fld id="{AB5B4489-64B1-4056-9558-8ED0B76085A8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/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609603" y="273048"/>
            <a:ext cx="8077196" cy="86995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 txBox="1">
            <a:spLocks noGrp="1"/>
          </p:cNvSpPr>
          <p:nvPr>
            <p:ph type="body" idx="2"/>
          </p:nvPr>
        </p:nvSpPr>
        <p:spPr>
          <a:xfrm>
            <a:off x="609603" y="1752603"/>
            <a:ext cx="1600200" cy="4343400"/>
          </a:xfrm>
          <a:solidFill>
            <a:srgbClr val="DD8047"/>
          </a:solidFill>
          <a:ln w="50804">
            <a:solidFill>
              <a:srgbClr val="DD8047"/>
            </a:solidFill>
            <a:prstDash val="solid"/>
            <a:miter/>
          </a:ln>
        </p:spPr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8"/>
          <p:cNvSpPr txBox="1">
            <a:spLocks noGrp="1"/>
          </p:cNvSpPr>
          <p:nvPr>
            <p:ph idx="1"/>
          </p:nvPr>
        </p:nvSpPr>
        <p:spPr>
          <a:xfrm>
            <a:off x="2362196" y="1752603"/>
            <a:ext cx="6400800" cy="441959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1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Нижний колонтитул 2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Номер слайда 22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6B0421-F37E-4C13-B3A4-20D0C2341238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Pr>
        <a:blipFill>
          <a:blip r:embed="rId2" r:link="rId3" cstate="print"/>
          <a:tile sx="99984" sy="99975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>
            <a:noFill/>
            <a:prstDash val="solid"/>
          </a:ln>
        </p:spPr>
        <p:txBody>
          <a:bodyPr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kern="0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9" name="Прямоугольник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rgbClr val="DD8047"/>
          </a:solidFill>
          <a:ln>
            <a:noFill/>
            <a:prstDash val="solid"/>
          </a:ln>
        </p:spPr>
        <p:txBody>
          <a:bodyPr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kern="0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10" name="Прямоугольник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rgbClr val="94B6D2"/>
          </a:solidFill>
          <a:ln>
            <a:noFill/>
            <a:prstDash val="solid"/>
          </a:ln>
        </p:spPr>
        <p:txBody>
          <a:bodyPr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kern="0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11" name="Прямоугольник 7"/>
          <p:cNvSpPr/>
          <p:nvPr/>
        </p:nvSpPr>
        <p:spPr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>
            <a:noFill/>
            <a:prstDash val="solid"/>
          </a:ln>
        </p:spPr>
        <p:txBody>
          <a:bodyPr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kern="0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6" name="Текст 3"/>
          <p:cNvSpPr txBox="1">
            <a:spLocks noGrp="1"/>
          </p:cNvSpPr>
          <p:nvPr>
            <p:ph type="body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None/>
              <a:defRPr sz="17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Заголовок 1"/>
          <p:cNvSpPr txBox="1">
            <a:spLocks noGrp="1"/>
          </p:cNvSpPr>
          <p:nvPr>
            <p:ph type="title"/>
          </p:nvPr>
        </p:nvSpPr>
        <p:spPr>
          <a:xfrm>
            <a:off x="1600200" y="4648196"/>
            <a:ext cx="7315200" cy="685800"/>
          </a:xfrm>
        </p:spPr>
        <p:txBody>
          <a:bodyPr/>
          <a:lstStyle>
            <a:lvl1pPr>
              <a:defRPr sz="2800">
                <a:solidFill>
                  <a:srgbClr val="FFFFFF"/>
                </a:solidFill>
              </a:defRPr>
            </a:lvl1pPr>
          </a:lstStyle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8" name="Рисунок 2"/>
          <p:cNvSpPr txBox="1">
            <a:spLocks noGrp="1"/>
          </p:cNvSpPr>
          <p:nvPr>
            <p:ph type="pic" idx="1"/>
          </p:nvPr>
        </p:nvSpPr>
        <p:spPr>
          <a:xfrm>
            <a:off x="1560579" y="0"/>
            <a:ext cx="7583420" cy="4568955"/>
          </a:xfrm>
          <a:solidFill>
            <a:srgbClr val="DCE5EE"/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smtClean="0"/>
          </a:p>
        </p:txBody>
      </p:sp>
      <p:sp>
        <p:nvSpPr>
          <p:cNvPr id="12" name="Дата 11"/>
          <p:cNvSpPr txBox="1"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13" name="Номер слайда 12"/>
          <p:cNvSpPr txBox="1"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/>
          <a:lstStyle>
            <a:lvl1pPr>
              <a:defRPr sz="2800"/>
            </a:lvl1pPr>
          </a:lstStyle>
          <a:p>
            <a:pPr>
              <a:defRPr/>
            </a:pPr>
            <a:fld id="{2EB658D9-27A8-474F-93CF-D06077E38260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14" name="Нижний колонтитул 13"/>
          <p:cNvSpPr txBox="1"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21"/>
          <p:cNvSpPr txBox="1"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Текст 12"/>
          <p:cNvSpPr txBox="1"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Дата 13"/>
          <p:cNvSpPr txBox="1"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400" b="0" i="0" u="none" strike="noStrike" kern="1200" cap="none" spc="0" baseline="0">
                <a:solidFill>
                  <a:srgbClr val="775F55"/>
                </a:solidFill>
                <a:uFillTx/>
                <a:latin typeface="Calibri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Нижний колонтитул 2"/>
          <p:cNvSpPr txBox="1"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400" b="0" i="0" u="none" strike="noStrike" kern="1200" cap="none" spc="0" baseline="0">
                <a:solidFill>
                  <a:srgbClr val="775F55"/>
                </a:solidFill>
                <a:uFillTx/>
                <a:latin typeface="Calibri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Прямоугольник 6"/>
          <p:cNvSpPr/>
          <p:nvPr/>
        </p:nvSpPr>
        <p:spPr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>
            <a:noFill/>
            <a:prstDash val="solid"/>
          </a:ln>
        </p:spPr>
        <p:txBody>
          <a:bodyPr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kern="0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7" name="Прямоугольник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rgbClr val="DD8047"/>
          </a:solidFill>
          <a:ln>
            <a:noFill/>
            <a:prstDash val="solid"/>
          </a:ln>
        </p:spPr>
        <p:txBody>
          <a:bodyPr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kern="0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8" name="Прямоугольник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rgbClr val="94B6D2"/>
          </a:solidFill>
          <a:ln>
            <a:noFill/>
            <a:prstDash val="solid"/>
          </a:ln>
        </p:spPr>
        <p:txBody>
          <a:bodyPr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kern="0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9" name="Номер слайда 22"/>
          <p:cNvSpPr txBox="1"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400" b="1" i="0" u="none" strike="noStrike" kern="1200" cap="none" spc="0" baseline="0">
                <a:solidFill>
                  <a:srgbClr val="FFFFFF"/>
                </a:solidFill>
                <a:uFillTx/>
                <a:latin typeface="Calibri"/>
              </a:defRPr>
            </a:lvl1pPr>
          </a:lstStyle>
          <a:p>
            <a:pPr>
              <a:defRPr/>
            </a:pPr>
            <a:fld id="{325E2586-9808-45FD-9FEC-039416EE2356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793" r:id="rId2"/>
    <p:sldLayoutId id="2147483800" r:id="rId3"/>
    <p:sldLayoutId id="2147483794" r:id="rId4"/>
    <p:sldLayoutId id="2147483795" r:id="rId5"/>
    <p:sldLayoutId id="2147483796" r:id="rId6"/>
    <p:sldLayoutId id="2147483801" r:id="rId7"/>
    <p:sldLayoutId id="2147483797" r:id="rId8"/>
    <p:sldLayoutId id="2147483802" r:id="rId9"/>
    <p:sldLayoutId id="2147483798" r:id="rId10"/>
    <p:sldLayoutId id="2147483803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lang="ru-RU" sz="4400" kern="1200">
          <a:solidFill>
            <a:srgbClr val="775F55"/>
          </a:solidFill>
          <a:latin typeface="Calibri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775F55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775F55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775F55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775F55"/>
          </a:solidFill>
          <a:latin typeface="Calibri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775F55"/>
          </a:solidFill>
          <a:latin typeface="Calibri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775F55"/>
          </a:solidFill>
          <a:latin typeface="Calibri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775F55"/>
          </a:solidFill>
          <a:latin typeface="Calibri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775F55"/>
          </a:solidFill>
          <a:latin typeface="Calibri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rgbClr val="DD8047"/>
        </a:buClr>
        <a:buSzPct val="60000"/>
        <a:buFont typeface="Wingdings" pitchFamily="2" charset="2"/>
        <a:buChar char=""/>
        <a:defRPr lang="ru-RU" sz="2900" kern="1200">
          <a:solidFill>
            <a:srgbClr val="000000"/>
          </a:solidFill>
          <a:latin typeface="Calibri"/>
        </a:defRPr>
      </a:lvl1pPr>
      <a:lvl2pPr marL="638175" lvl="1" indent="-271463" algn="l" rtl="0" eaLnBrk="0" fontAlgn="base" hangingPunct="0">
        <a:spcBef>
          <a:spcPts val="550"/>
        </a:spcBef>
        <a:spcAft>
          <a:spcPct val="0"/>
        </a:spcAft>
        <a:buClr>
          <a:srgbClr val="94B6D2"/>
        </a:buClr>
        <a:buSzPct val="70000"/>
        <a:buFont typeface="Wingdings 2" pitchFamily="18" charset="2"/>
        <a:buChar char=""/>
        <a:defRPr lang="ru-RU" sz="2600" kern="1200">
          <a:solidFill>
            <a:srgbClr val="000000"/>
          </a:solidFill>
          <a:latin typeface="Calibri"/>
        </a:defRPr>
      </a:lvl2pPr>
      <a:lvl3pPr marL="914400" lvl="2" indent="-228600" algn="l" rtl="0" eaLnBrk="0" fontAlgn="base" hangingPunct="0">
        <a:spcBef>
          <a:spcPts val="500"/>
        </a:spcBef>
        <a:spcAft>
          <a:spcPct val="0"/>
        </a:spcAft>
        <a:buClr>
          <a:srgbClr val="DD8047"/>
        </a:buClr>
        <a:buSzPct val="75000"/>
        <a:buFont typeface="Wingdings" pitchFamily="2" charset="2"/>
        <a:buChar char=""/>
        <a:defRPr lang="ru-RU" sz="2300" kern="1200">
          <a:solidFill>
            <a:srgbClr val="000000"/>
          </a:solidFill>
          <a:latin typeface="Calibri"/>
        </a:defRPr>
      </a:lvl3pPr>
      <a:lvl4pPr marL="1371600" lvl="3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lang="ru-RU" sz="2000" kern="1200">
          <a:solidFill>
            <a:srgbClr val="000000"/>
          </a:solidFill>
          <a:latin typeface="Calibri"/>
        </a:defRPr>
      </a:lvl4pPr>
      <a:lvl5pPr marL="1828800" lvl="4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lang="ru-RU" sz="2000" kern="1200">
          <a:solidFill>
            <a:srgbClr val="000000"/>
          </a:solidFill>
          <a:latin typeface="Calibri"/>
        </a:defRPr>
      </a:lvl5pPr>
      <a:lvl6pPr marL="22860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lang="ru-RU" sz="2000" kern="1200">
          <a:solidFill>
            <a:srgbClr val="000000"/>
          </a:solidFill>
          <a:latin typeface="Calibri"/>
        </a:defRPr>
      </a:lvl6pPr>
      <a:lvl7pPr marL="27432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lang="ru-RU" sz="2000" kern="1200">
          <a:solidFill>
            <a:srgbClr val="000000"/>
          </a:solidFill>
          <a:latin typeface="Calibri"/>
        </a:defRPr>
      </a:lvl7pPr>
      <a:lvl8pPr marL="32004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lang="ru-RU" sz="2000" kern="1200">
          <a:solidFill>
            <a:srgbClr val="000000"/>
          </a:solidFill>
          <a:latin typeface="Calibri"/>
        </a:defRPr>
      </a:lvl8pPr>
      <a:lvl9pPr marL="36576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lang="ru-RU" sz="2000" kern="1200">
          <a:solidFill>
            <a:srgbClr val="000000"/>
          </a:solidFill>
          <a:latin typeface="Calibri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12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emf"/><Relationship Id="rId11" Type="http://schemas.openxmlformats.org/officeDocument/2006/relationships/image" Target="../media/image13.jpe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B7D3ED"/>
            </a:gs>
            <a:gs pos="100000">
              <a:srgbClr val="D2E2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2"/>
          <p:cNvSpPr txBox="1">
            <a:spLocks noChangeArrowheads="1"/>
          </p:cNvSpPr>
          <p:nvPr/>
        </p:nvSpPr>
        <p:spPr bwMode="auto">
          <a:xfrm>
            <a:off x="827088" y="6067425"/>
            <a:ext cx="77057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Ctr="1">
            <a:spAutoFit/>
          </a:bodyPr>
          <a:lstStyle/>
          <a:p>
            <a:pPr algn="ctr"/>
            <a:r>
              <a:rPr lang="ru-RU" sz="1600" b="1">
                <a:solidFill>
                  <a:srgbClr val="355D7E"/>
                </a:solidFill>
                <a:latin typeface="Calibri" pitchFamily="34" charset="0"/>
              </a:rPr>
              <a:t>2014г.</a:t>
            </a:r>
          </a:p>
        </p:txBody>
      </p:sp>
      <p:sp>
        <p:nvSpPr>
          <p:cNvPr id="7171" name="Прямоугольник 1"/>
          <p:cNvSpPr>
            <a:spLocks noChangeArrowheads="1"/>
          </p:cNvSpPr>
          <p:nvPr/>
        </p:nvSpPr>
        <p:spPr bwMode="auto">
          <a:xfrm>
            <a:off x="1331913" y="1000125"/>
            <a:ext cx="65532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Ctr="1">
            <a:spAutoFit/>
          </a:bodyPr>
          <a:lstStyle/>
          <a:p>
            <a:pPr algn="ctr"/>
            <a:endParaRPr lang="ru-RU" sz="3600" b="1" dirty="0">
              <a:solidFill>
                <a:srgbClr val="0070C0"/>
              </a:solidFill>
              <a:latin typeface="Calibri" pitchFamily="34" charset="0"/>
            </a:endParaRPr>
          </a:p>
          <a:p>
            <a:pPr algn="ctr"/>
            <a:endParaRPr lang="ru-RU" sz="3600" b="1" dirty="0" smtClean="0">
              <a:solidFill>
                <a:srgbClr val="355D7E"/>
              </a:solidFill>
              <a:latin typeface="Calibri" pitchFamily="34" charset="0"/>
            </a:endParaRPr>
          </a:p>
          <a:p>
            <a:pPr algn="ctr"/>
            <a:endParaRPr lang="ru-RU" sz="3600" b="1" dirty="0" smtClean="0">
              <a:solidFill>
                <a:srgbClr val="355D7E"/>
              </a:solidFill>
              <a:latin typeface="Calibri" pitchFamily="34" charset="0"/>
            </a:endParaRPr>
          </a:p>
          <a:p>
            <a:pPr algn="ctr"/>
            <a:r>
              <a:rPr lang="ru-RU" sz="3600" b="1" dirty="0" smtClean="0">
                <a:solidFill>
                  <a:srgbClr val="355D7E"/>
                </a:solidFill>
                <a:latin typeface="Calibri" pitchFamily="34" charset="0"/>
              </a:rPr>
              <a:t>Основные </a:t>
            </a:r>
            <a:r>
              <a:rPr lang="ru-RU" sz="3600" b="1" dirty="0">
                <a:solidFill>
                  <a:srgbClr val="355D7E"/>
                </a:solidFill>
                <a:latin typeface="Calibri" pitchFamily="34" charset="0"/>
              </a:rPr>
              <a:t>результаты деятельности Фонда «РЖС»</a:t>
            </a:r>
          </a:p>
          <a:p>
            <a:pPr algn="ctr"/>
            <a:endParaRPr lang="ru-RU" sz="3600" b="1" dirty="0">
              <a:solidFill>
                <a:srgbClr val="355D7E"/>
              </a:solidFill>
              <a:latin typeface="Calibri" pitchFamily="34" charset="0"/>
            </a:endParaRPr>
          </a:p>
        </p:txBody>
      </p:sp>
      <p:sp>
        <p:nvSpPr>
          <p:cNvPr id="7172" name="Прямоугольник 2"/>
          <p:cNvSpPr>
            <a:spLocks noChangeArrowheads="1"/>
          </p:cNvSpPr>
          <p:nvPr/>
        </p:nvSpPr>
        <p:spPr bwMode="auto">
          <a:xfrm>
            <a:off x="900113" y="5872163"/>
            <a:ext cx="775493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Ctr="1">
            <a:spAutoFit/>
          </a:bodyPr>
          <a:lstStyle/>
          <a:p>
            <a:pPr algn="ctr"/>
            <a:r>
              <a:rPr lang="ru-RU" sz="1600" b="1">
                <a:solidFill>
                  <a:srgbClr val="355D7E"/>
                </a:solidFill>
                <a:latin typeface="Calibri" pitchFamily="34" charset="0"/>
              </a:rPr>
              <a:t>ФЕДЕРАЛЬНЫЙ ФОНД СОДЕЙСТВИЯ РАЗВИТИЮ ЖИЛИЩНОГО СТРОИТЕЛЬСТВА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B7D3ED"/>
            </a:gs>
            <a:gs pos="100000">
              <a:srgbClr val="D2E2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Номер слайда 2"/>
          <p:cNvSpPr txBox="1">
            <a:spLocks noChangeArrowheads="1"/>
          </p:cNvSpPr>
          <p:nvPr/>
        </p:nvSpPr>
        <p:spPr bwMode="auto">
          <a:xfrm>
            <a:off x="0" y="6248400"/>
            <a:ext cx="533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/>
            <a:fld id="{805DC3D6-43D4-4CDC-9534-79643259F158}" type="slidenum">
              <a:rPr lang="ru-RU" sz="1600" b="1">
                <a:solidFill>
                  <a:srgbClr val="775F55"/>
                </a:solidFill>
                <a:latin typeface="Calibri" pitchFamily="34" charset="0"/>
              </a:rPr>
              <a:pPr algn="ctr"/>
              <a:t>10</a:t>
            </a:fld>
            <a:endParaRPr lang="ru-RU" sz="1600" b="1">
              <a:solidFill>
                <a:srgbClr val="775F55"/>
              </a:solidFill>
              <a:latin typeface="Calibri" pitchFamily="34" charset="0"/>
            </a:endParaRPr>
          </a:p>
        </p:txBody>
      </p:sp>
      <p:sp>
        <p:nvSpPr>
          <p:cNvPr id="16387" name="Заголовок 4"/>
          <p:cNvSpPr txBox="1">
            <a:spLocks noChangeArrowheads="1"/>
          </p:cNvSpPr>
          <p:nvPr/>
        </p:nvSpPr>
        <p:spPr bwMode="auto">
          <a:xfrm>
            <a:off x="-107950" y="431800"/>
            <a:ext cx="92519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Ctr="1"/>
          <a:lstStyle/>
          <a:p>
            <a:pPr algn="ctr"/>
            <a:r>
              <a:rPr lang="ru-RU" sz="2400" b="1">
                <a:solidFill>
                  <a:srgbClr val="355D7E"/>
                </a:solidFill>
                <a:latin typeface="Calibri" pitchFamily="34" charset="0"/>
                <a:cs typeface="Arial" charset="0"/>
              </a:rPr>
              <a:t>Темпы предоставления и освоения земельных участков, вовлеченных в гражданский оборот</a:t>
            </a:r>
          </a:p>
        </p:txBody>
      </p:sp>
      <p:sp>
        <p:nvSpPr>
          <p:cNvPr id="16388" name="Прямоугольник 11"/>
          <p:cNvSpPr>
            <a:spLocks noChangeArrowheads="1"/>
          </p:cNvSpPr>
          <p:nvPr/>
        </p:nvSpPr>
        <p:spPr bwMode="auto">
          <a:xfrm>
            <a:off x="2286000" y="2984500"/>
            <a:ext cx="45720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6389" name="Прямоугольник 12"/>
          <p:cNvSpPr>
            <a:spLocks noChangeArrowheads="1"/>
          </p:cNvSpPr>
          <p:nvPr/>
        </p:nvSpPr>
        <p:spPr bwMode="auto">
          <a:xfrm>
            <a:off x="2286000" y="3260725"/>
            <a:ext cx="457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6390" name="Прямоугольник 13"/>
          <p:cNvSpPr>
            <a:spLocks noChangeArrowheads="1"/>
          </p:cNvSpPr>
          <p:nvPr/>
        </p:nvSpPr>
        <p:spPr bwMode="auto">
          <a:xfrm>
            <a:off x="2286000" y="1598613"/>
            <a:ext cx="4572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6391" name="Прямоугольник 22"/>
          <p:cNvSpPr>
            <a:spLocks noChangeArrowheads="1"/>
          </p:cNvSpPr>
          <p:nvPr/>
        </p:nvSpPr>
        <p:spPr bwMode="auto">
          <a:xfrm>
            <a:off x="574675" y="1397000"/>
            <a:ext cx="7885113" cy="2247900"/>
          </a:xfrm>
          <a:prstGeom prst="rect">
            <a:avLst/>
          </a:prstGeom>
          <a:solidFill>
            <a:srgbClr val="5D90BB"/>
          </a:solidFill>
          <a:ln w="25402">
            <a:solidFill>
              <a:srgbClr val="FFFFFF"/>
            </a:solidFill>
            <a:miter lim="800000"/>
            <a:headEnd/>
            <a:tailEnd/>
          </a:ln>
        </p:spPr>
        <p:txBody>
          <a:bodyPr lIns="41906" tIns="41906" rIns="41906" bIns="41906" anchor="ctr" anchorCtr="1"/>
          <a:lstStyle/>
          <a:p>
            <a:pPr algn="ctr"/>
            <a:r>
              <a:rPr lang="ru-RU" sz="2000" dirty="0">
                <a:solidFill>
                  <a:srgbClr val="FFFFFF"/>
                </a:solidFill>
                <a:latin typeface="Calibri" pitchFamily="34" charset="0"/>
              </a:rPr>
              <a:t>Объем жилья, находящегося в стадиях разработки документации по планировке территории, проектирования и строительства на земельных участках, предоставленных Фондом «РЖС»,</a:t>
            </a:r>
          </a:p>
          <a:p>
            <a:pPr algn="ctr"/>
            <a:r>
              <a:rPr lang="ru-RU" sz="2000" dirty="0">
                <a:solidFill>
                  <a:srgbClr val="FFFFFF"/>
                </a:solidFill>
                <a:latin typeface="Calibri" pitchFamily="34" charset="0"/>
              </a:rPr>
              <a:t>в </a:t>
            </a:r>
            <a:r>
              <a:rPr lang="ru-RU" sz="2400" b="1" dirty="0" smtClean="0">
                <a:solidFill>
                  <a:srgbClr val="FFFFFF"/>
                </a:solidFill>
                <a:latin typeface="Calibri" pitchFamily="34" charset="0"/>
              </a:rPr>
              <a:t>4,9 </a:t>
            </a:r>
            <a:r>
              <a:rPr lang="ru-RU" sz="2400" b="1" dirty="0">
                <a:solidFill>
                  <a:srgbClr val="FFFFFF"/>
                </a:solidFill>
                <a:latin typeface="Calibri" pitchFamily="34" charset="0"/>
              </a:rPr>
              <a:t>раза превышает</a:t>
            </a:r>
          </a:p>
          <a:p>
            <a:pPr algn="ctr"/>
            <a:r>
              <a:rPr lang="ru-RU" sz="2000" dirty="0">
                <a:solidFill>
                  <a:srgbClr val="FFFFFF"/>
                </a:solidFill>
                <a:latin typeface="Calibri" pitchFamily="34" charset="0"/>
              </a:rPr>
              <a:t>объем жилья на земельных участках, предоставленных субъектами</a:t>
            </a:r>
          </a:p>
          <a:p>
            <a:pPr algn="ctr"/>
            <a:r>
              <a:rPr lang="ru-RU" sz="2000" dirty="0">
                <a:solidFill>
                  <a:srgbClr val="FFFFFF"/>
                </a:solidFill>
                <a:latin typeface="Calibri" pitchFamily="34" charset="0"/>
              </a:rPr>
              <a:t>Российской Федерации;</a:t>
            </a:r>
          </a:p>
        </p:txBody>
      </p:sp>
      <p:grpSp>
        <p:nvGrpSpPr>
          <p:cNvPr id="16392" name="Группа 17"/>
          <p:cNvGrpSpPr>
            <a:grpSpLocks/>
          </p:cNvGrpSpPr>
          <p:nvPr/>
        </p:nvGrpSpPr>
        <p:grpSpPr bwMode="auto">
          <a:xfrm>
            <a:off x="574675" y="4076700"/>
            <a:ext cx="7885113" cy="2016125"/>
            <a:chOff x="574672" y="4076696"/>
            <a:chExt cx="7885108" cy="2016123"/>
          </a:xfrm>
        </p:grpSpPr>
        <p:sp>
          <p:nvSpPr>
            <p:cNvPr id="16393" name="Прямоугольник 19"/>
            <p:cNvSpPr>
              <a:spLocks noChangeArrowheads="1"/>
            </p:cNvSpPr>
            <p:nvPr/>
          </p:nvSpPr>
          <p:spPr bwMode="auto">
            <a:xfrm>
              <a:off x="574672" y="4076696"/>
              <a:ext cx="7885108" cy="2016123"/>
            </a:xfrm>
            <a:prstGeom prst="rect">
              <a:avLst/>
            </a:prstGeom>
            <a:solidFill>
              <a:srgbClr val="94B6D2"/>
            </a:solidFill>
            <a:ln w="25402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6394" name="Прямоугольник 20"/>
            <p:cNvSpPr>
              <a:spLocks noChangeArrowheads="1"/>
            </p:cNvSpPr>
            <p:nvPr/>
          </p:nvSpPr>
          <p:spPr bwMode="auto">
            <a:xfrm>
              <a:off x="574672" y="4076696"/>
              <a:ext cx="7885108" cy="2016123"/>
            </a:xfrm>
            <a:prstGeom prst="rect">
              <a:avLst/>
            </a:prstGeom>
            <a:solidFill>
              <a:srgbClr val="5D90BB"/>
            </a:solidFill>
            <a:ln w="9525">
              <a:noFill/>
              <a:miter lim="800000"/>
              <a:headEnd/>
              <a:tailEnd/>
            </a:ln>
          </p:spPr>
          <p:txBody>
            <a:bodyPr lIns="41906" tIns="41906" rIns="41906" bIns="41906" anchor="ctr" anchorCtr="1"/>
            <a:lstStyle/>
            <a:p>
              <a:pPr algn="ctr" defTabSz="487363">
                <a:lnSpc>
                  <a:spcPct val="90000"/>
                </a:lnSpc>
              </a:pPr>
              <a:r>
                <a:rPr lang="ru-RU" sz="2400" b="1" dirty="0">
                  <a:solidFill>
                    <a:srgbClr val="FFFFFF"/>
                  </a:solidFill>
                  <a:latin typeface="Calibri" pitchFamily="34" charset="0"/>
                </a:rPr>
                <a:t>Объем введенного жилья </a:t>
              </a:r>
              <a:r>
                <a:rPr lang="ru-RU" sz="2000" dirty="0">
                  <a:solidFill>
                    <a:srgbClr val="FFFFFF"/>
                  </a:solidFill>
                  <a:latin typeface="Calibri" pitchFamily="34" charset="0"/>
                </a:rPr>
                <a:t>на земельных участках, предоставленных Фондом «РЖС»,</a:t>
              </a:r>
            </a:p>
            <a:p>
              <a:pPr algn="ctr" defTabSz="487363">
                <a:lnSpc>
                  <a:spcPct val="90000"/>
                </a:lnSpc>
              </a:pPr>
              <a:r>
                <a:rPr lang="ru-RU" sz="2000" dirty="0">
                  <a:solidFill>
                    <a:srgbClr val="FFFFFF"/>
                  </a:solidFill>
                  <a:latin typeface="Calibri" pitchFamily="34" charset="0"/>
                </a:rPr>
                <a:t>в </a:t>
              </a:r>
              <a:r>
                <a:rPr lang="ru-RU" sz="2400" b="1" dirty="0" smtClean="0">
                  <a:solidFill>
                    <a:srgbClr val="FFFFFF"/>
                  </a:solidFill>
                  <a:latin typeface="Calibri" pitchFamily="34" charset="0"/>
                </a:rPr>
                <a:t>24 </a:t>
              </a:r>
              <a:r>
                <a:rPr lang="ru-RU" sz="2400" b="1" dirty="0">
                  <a:solidFill>
                    <a:srgbClr val="FFFFFF"/>
                  </a:solidFill>
                  <a:latin typeface="Calibri" pitchFamily="34" charset="0"/>
                </a:rPr>
                <a:t>раза превышает</a:t>
              </a:r>
            </a:p>
            <a:p>
              <a:pPr algn="ctr" defTabSz="487363">
                <a:lnSpc>
                  <a:spcPct val="90000"/>
                </a:lnSpc>
              </a:pPr>
              <a:r>
                <a:rPr lang="ru-RU" sz="2000" dirty="0">
                  <a:solidFill>
                    <a:srgbClr val="FFFFFF"/>
                  </a:solidFill>
                  <a:latin typeface="Calibri" pitchFamily="34" charset="0"/>
                </a:rPr>
                <a:t>объем введенного жилья на земельных участках, предоставленных субъектами Российской Федерации.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B7D3ED"/>
            </a:gs>
            <a:gs pos="100000">
              <a:srgbClr val="D2E2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Номер слайда 2"/>
          <p:cNvSpPr txBox="1">
            <a:spLocks noChangeArrowheads="1"/>
          </p:cNvSpPr>
          <p:nvPr/>
        </p:nvSpPr>
        <p:spPr bwMode="auto">
          <a:xfrm>
            <a:off x="0" y="6248400"/>
            <a:ext cx="533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/>
            <a:fld id="{2F352F48-A6EE-460E-9CED-4E945976BF51}" type="slidenum">
              <a:rPr lang="ru-RU" sz="1600" b="1">
                <a:solidFill>
                  <a:srgbClr val="775F55"/>
                </a:solidFill>
                <a:latin typeface="Calibri" pitchFamily="34" charset="0"/>
              </a:rPr>
              <a:pPr algn="ctr"/>
              <a:t>11</a:t>
            </a:fld>
            <a:endParaRPr lang="ru-RU" sz="1600" b="1">
              <a:solidFill>
                <a:srgbClr val="775F55"/>
              </a:solidFill>
              <a:latin typeface="Calibri" pitchFamily="34" charset="0"/>
            </a:endParaRPr>
          </a:p>
        </p:txBody>
      </p:sp>
      <p:sp>
        <p:nvSpPr>
          <p:cNvPr id="17411" name="Заголовок 4"/>
          <p:cNvSpPr txBox="1">
            <a:spLocks noChangeArrowheads="1"/>
          </p:cNvSpPr>
          <p:nvPr/>
        </p:nvSpPr>
        <p:spPr bwMode="auto">
          <a:xfrm>
            <a:off x="-107950" y="260350"/>
            <a:ext cx="9251950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Ctr="1"/>
          <a:lstStyle/>
          <a:p>
            <a:pPr algn="ctr"/>
            <a:r>
              <a:rPr lang="ru-RU" sz="2400" b="1">
                <a:solidFill>
                  <a:srgbClr val="355D7E"/>
                </a:solidFill>
                <a:latin typeface="Calibri" pitchFamily="34" charset="0"/>
                <a:cs typeface="Arial" charset="0"/>
              </a:rPr>
              <a:t>ЖСК с государственной поддержкой через Фонд «РЖС»</a:t>
            </a:r>
          </a:p>
        </p:txBody>
      </p:sp>
      <p:sp>
        <p:nvSpPr>
          <p:cNvPr id="17412" name="Прямоугольник 5"/>
          <p:cNvSpPr>
            <a:spLocks noChangeArrowheads="1"/>
          </p:cNvSpPr>
          <p:nvPr/>
        </p:nvSpPr>
        <p:spPr bwMode="auto">
          <a:xfrm>
            <a:off x="250825" y="642938"/>
            <a:ext cx="8642350" cy="382587"/>
          </a:xfrm>
          <a:prstGeom prst="rect">
            <a:avLst/>
          </a:prstGeom>
          <a:solidFill>
            <a:srgbClr val="558BB8"/>
          </a:solidFill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marL="180975" algn="ctr"/>
            <a:r>
              <a:rPr lang="ru-RU" b="1">
                <a:solidFill>
                  <a:srgbClr val="FFFFFF"/>
                </a:solidFill>
                <a:latin typeface="Calibri" pitchFamily="34" charset="0"/>
              </a:rPr>
              <a:t>НА ЗЕМЕЛЬНЫХ УЧАСТКАХ ФОНДА «РЖС»</a:t>
            </a:r>
          </a:p>
        </p:txBody>
      </p:sp>
      <p:sp>
        <p:nvSpPr>
          <p:cNvPr id="17413" name="Прямоугольник 10"/>
          <p:cNvSpPr>
            <a:spLocks noChangeArrowheads="1"/>
          </p:cNvSpPr>
          <p:nvPr/>
        </p:nvSpPr>
        <p:spPr bwMode="auto">
          <a:xfrm>
            <a:off x="250825" y="979488"/>
            <a:ext cx="8642350" cy="1657350"/>
          </a:xfrm>
          <a:prstGeom prst="rect">
            <a:avLst/>
          </a:prstGeom>
          <a:solidFill>
            <a:srgbClr val="558BB8"/>
          </a:solidFill>
          <a:ln w="9525">
            <a:noFill/>
            <a:miter lim="800000"/>
            <a:headEnd/>
            <a:tailEnd/>
          </a:ln>
        </p:spPr>
        <p:txBody>
          <a:bodyPr lIns="64008" tIns="64008" rIns="85340" bIns="96012"/>
          <a:lstStyle/>
          <a:p>
            <a:pPr algn="just">
              <a:buSzPct val="100000"/>
              <a:buFont typeface="Wingdings" pitchFamily="2" charset="2"/>
              <a:buChar char="q"/>
            </a:pPr>
            <a:r>
              <a:rPr lang="ru-RU" sz="1900" dirty="0">
                <a:solidFill>
                  <a:srgbClr val="FFFFFF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1900" dirty="0">
                <a:solidFill>
                  <a:srgbClr val="FFFFFF"/>
                </a:solidFill>
                <a:latin typeface="Calibri" pitchFamily="34" charset="0"/>
              </a:rPr>
              <a:t>Реализуется </a:t>
            </a:r>
            <a:r>
              <a:rPr lang="ru-RU" sz="1900" b="1" dirty="0" smtClean="0">
                <a:solidFill>
                  <a:srgbClr val="FFFFFF"/>
                </a:solidFill>
                <a:latin typeface="Calibri" pitchFamily="34" charset="0"/>
              </a:rPr>
              <a:t>98 проектов </a:t>
            </a:r>
            <a:r>
              <a:rPr lang="ru-RU" sz="1900" dirty="0">
                <a:solidFill>
                  <a:srgbClr val="FFFFFF"/>
                </a:solidFill>
                <a:latin typeface="Calibri" pitchFamily="34" charset="0"/>
              </a:rPr>
              <a:t>создания ЖСК </a:t>
            </a:r>
            <a:r>
              <a:rPr lang="ru-RU" sz="1900" b="1" dirty="0">
                <a:solidFill>
                  <a:srgbClr val="FFFFFF"/>
                </a:solidFill>
                <a:latin typeface="Calibri" pitchFamily="34" charset="0"/>
              </a:rPr>
              <a:t>в </a:t>
            </a:r>
            <a:r>
              <a:rPr lang="ru-RU" sz="1900" b="1" dirty="0" smtClean="0">
                <a:solidFill>
                  <a:srgbClr val="FFFFFF"/>
                </a:solidFill>
                <a:latin typeface="Calibri" pitchFamily="34" charset="0"/>
              </a:rPr>
              <a:t>47 </a:t>
            </a:r>
            <a:r>
              <a:rPr lang="ru-RU" sz="1900" b="1" dirty="0">
                <a:solidFill>
                  <a:srgbClr val="FFFFFF"/>
                </a:solidFill>
                <a:latin typeface="Calibri" pitchFamily="34" charset="0"/>
              </a:rPr>
              <a:t>субъектах </a:t>
            </a:r>
            <a:r>
              <a:rPr lang="ru-RU" sz="1900" dirty="0">
                <a:solidFill>
                  <a:srgbClr val="FFFFFF"/>
                </a:solidFill>
                <a:latin typeface="Calibri" pitchFamily="34" charset="0"/>
              </a:rPr>
              <a:t>Российской Федерации с общим количеством граждан более </a:t>
            </a:r>
            <a:r>
              <a:rPr lang="ru-RU" sz="1900" b="1" dirty="0" smtClean="0">
                <a:solidFill>
                  <a:srgbClr val="FFFFFF"/>
                </a:solidFill>
                <a:latin typeface="Calibri" pitchFamily="34" charset="0"/>
              </a:rPr>
              <a:t>13</a:t>
            </a:r>
            <a:r>
              <a:rPr lang="ru-RU" sz="1900" b="1" dirty="0">
                <a:solidFill>
                  <a:srgbClr val="FFFFFF"/>
                </a:solidFill>
                <a:latin typeface="Calibri" pitchFamily="34" charset="0"/>
              </a:rPr>
              <a:t> </a:t>
            </a:r>
            <a:r>
              <a:rPr lang="ru-RU" sz="1900" b="1" dirty="0" smtClean="0">
                <a:solidFill>
                  <a:srgbClr val="FFFFFF"/>
                </a:solidFill>
                <a:latin typeface="Calibri" pitchFamily="34" charset="0"/>
              </a:rPr>
              <a:t>104 </a:t>
            </a:r>
            <a:r>
              <a:rPr lang="ru-RU" sz="1900" b="1" dirty="0">
                <a:solidFill>
                  <a:srgbClr val="FFFFFF"/>
                </a:solidFill>
                <a:latin typeface="Calibri" pitchFamily="34" charset="0"/>
              </a:rPr>
              <a:t>человек</a:t>
            </a:r>
          </a:p>
          <a:p>
            <a:pPr algn="just">
              <a:buSzPct val="100000"/>
              <a:buFont typeface="Wingdings" pitchFamily="2" charset="2"/>
              <a:buChar char="q"/>
            </a:pPr>
            <a:r>
              <a:rPr lang="ru-RU" sz="1900" dirty="0">
                <a:solidFill>
                  <a:srgbClr val="FFFFFF"/>
                </a:solidFill>
                <a:latin typeface="Calibri" pitchFamily="34" charset="0"/>
              </a:rPr>
              <a:t>Общая площадь земельных участков, предназначенных для передачи ЖСК, составляет более </a:t>
            </a:r>
            <a:r>
              <a:rPr lang="ru-RU" sz="1900" b="1" dirty="0" smtClean="0">
                <a:solidFill>
                  <a:srgbClr val="FFFFFF"/>
                </a:solidFill>
                <a:latin typeface="Calibri" pitchFamily="34" charset="0"/>
              </a:rPr>
              <a:t>855,1 </a:t>
            </a:r>
            <a:r>
              <a:rPr lang="ru-RU" sz="1900" b="1" dirty="0">
                <a:solidFill>
                  <a:srgbClr val="FFFFFF"/>
                </a:solidFill>
                <a:latin typeface="Calibri" pitchFamily="34" charset="0"/>
              </a:rPr>
              <a:t>га</a:t>
            </a:r>
            <a:r>
              <a:rPr lang="ru-RU" sz="1900" dirty="0">
                <a:solidFill>
                  <a:srgbClr val="FFFFFF"/>
                </a:solidFill>
                <a:latin typeface="Calibri" pitchFamily="34" charset="0"/>
              </a:rPr>
              <a:t>, из них переданы в безвозмездное срочное пользование </a:t>
            </a:r>
            <a:r>
              <a:rPr lang="ru-RU" sz="1900" b="1" dirty="0">
                <a:solidFill>
                  <a:srgbClr val="FFFFFF"/>
                </a:solidFill>
                <a:latin typeface="Calibri" pitchFamily="34" charset="0"/>
              </a:rPr>
              <a:t>27 ЖСК </a:t>
            </a:r>
            <a:r>
              <a:rPr lang="ru-RU" sz="1900" dirty="0">
                <a:solidFill>
                  <a:srgbClr val="FFFFFF"/>
                </a:solidFill>
                <a:latin typeface="Calibri" pitchFamily="34" charset="0"/>
              </a:rPr>
              <a:t>земельные участки Фонда «РЖС» площадью </a:t>
            </a:r>
            <a:r>
              <a:rPr lang="ru-RU" sz="1900" b="1" dirty="0" smtClean="0">
                <a:solidFill>
                  <a:srgbClr val="FFFFFF"/>
                </a:solidFill>
                <a:latin typeface="Calibri" pitchFamily="34" charset="0"/>
              </a:rPr>
              <a:t>315,48  </a:t>
            </a:r>
            <a:r>
              <a:rPr lang="ru-RU" sz="1900" b="1" dirty="0">
                <a:solidFill>
                  <a:srgbClr val="FFFFFF"/>
                </a:solidFill>
                <a:latin typeface="Calibri" pitchFamily="34" charset="0"/>
              </a:rPr>
              <a:t>га</a:t>
            </a:r>
          </a:p>
        </p:txBody>
      </p:sp>
      <p:sp>
        <p:nvSpPr>
          <p:cNvPr id="17414" name="Прямоугольник 11"/>
          <p:cNvSpPr>
            <a:spLocks noChangeArrowheads="1"/>
          </p:cNvSpPr>
          <p:nvPr/>
        </p:nvSpPr>
        <p:spPr bwMode="auto">
          <a:xfrm>
            <a:off x="2286000" y="2690813"/>
            <a:ext cx="45720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7415" name="Прямоугольник 12"/>
          <p:cNvSpPr>
            <a:spLocks noChangeArrowheads="1"/>
          </p:cNvSpPr>
          <p:nvPr/>
        </p:nvSpPr>
        <p:spPr bwMode="auto">
          <a:xfrm>
            <a:off x="2286000" y="2967038"/>
            <a:ext cx="4572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7416" name="Прямоугольник 13"/>
          <p:cNvSpPr>
            <a:spLocks noChangeArrowheads="1"/>
          </p:cNvSpPr>
          <p:nvPr/>
        </p:nvSpPr>
        <p:spPr bwMode="auto">
          <a:xfrm>
            <a:off x="2286000" y="1304925"/>
            <a:ext cx="457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7417" name="Прямоугольник 16"/>
          <p:cNvSpPr>
            <a:spLocks noChangeArrowheads="1"/>
          </p:cNvSpPr>
          <p:nvPr/>
        </p:nvSpPr>
        <p:spPr bwMode="auto">
          <a:xfrm>
            <a:off x="250825" y="2636838"/>
            <a:ext cx="8642350" cy="493712"/>
          </a:xfrm>
          <a:prstGeom prst="rect">
            <a:avLst/>
          </a:prstGeom>
          <a:solidFill>
            <a:srgbClr val="558BB8"/>
          </a:solidFill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marL="180975" algn="ctr"/>
            <a:r>
              <a:rPr lang="ru-RU" b="1">
                <a:solidFill>
                  <a:srgbClr val="FFFFFF"/>
                </a:solidFill>
                <a:latin typeface="Calibri" pitchFamily="34" charset="0"/>
              </a:rPr>
              <a:t>НА ЗЕМЕЛЬНЫХ УЧАСТКАХ, НАХОДЯЩИХСЯ В ГОСУДАРСТВЕННОЙ ИЛИ МУНИЦИПАЛЬНОЙ СОБСТВЕННОСТИ</a:t>
            </a:r>
          </a:p>
        </p:txBody>
      </p:sp>
      <p:sp>
        <p:nvSpPr>
          <p:cNvPr id="17418" name="Прямоугольник 18"/>
          <p:cNvSpPr>
            <a:spLocks noChangeArrowheads="1"/>
          </p:cNvSpPr>
          <p:nvPr/>
        </p:nvSpPr>
        <p:spPr bwMode="auto">
          <a:xfrm>
            <a:off x="250825" y="3135313"/>
            <a:ext cx="8642350" cy="730250"/>
          </a:xfrm>
          <a:prstGeom prst="rect">
            <a:avLst/>
          </a:prstGeom>
          <a:solidFill>
            <a:srgbClr val="558BB8"/>
          </a:solidFill>
          <a:ln w="9525">
            <a:noFill/>
            <a:miter lim="800000"/>
            <a:headEnd/>
            <a:tailEnd/>
          </a:ln>
        </p:spPr>
        <p:txBody>
          <a:bodyPr lIns="64008" tIns="64008" rIns="85340" bIns="96012"/>
          <a:lstStyle/>
          <a:p>
            <a:pPr algn="just">
              <a:buSzPct val="100000"/>
              <a:buFont typeface="Wingdings" pitchFamily="2" charset="2"/>
              <a:buChar char="q"/>
            </a:pPr>
            <a:r>
              <a:rPr lang="ru-RU" sz="2000">
                <a:solidFill>
                  <a:srgbClr val="FFFFFF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2000">
                <a:solidFill>
                  <a:srgbClr val="FFFFFF"/>
                </a:solidFill>
                <a:latin typeface="Calibri" pitchFamily="34" charset="0"/>
              </a:rPr>
              <a:t>создано </a:t>
            </a:r>
            <a:r>
              <a:rPr lang="ru-RU" sz="2000" b="1">
                <a:solidFill>
                  <a:srgbClr val="FFFFFF"/>
                </a:solidFill>
                <a:latin typeface="Calibri" pitchFamily="34" charset="0"/>
              </a:rPr>
              <a:t>8 кооперативов в 4 субъектах Российской Федерации на земельных участках площадью 2,54 га при численности 238 членов ЖСК</a:t>
            </a:r>
          </a:p>
        </p:txBody>
      </p:sp>
      <p:sp>
        <p:nvSpPr>
          <p:cNvPr id="17419" name="Прямоугольник 14"/>
          <p:cNvSpPr>
            <a:spLocks noChangeArrowheads="1"/>
          </p:cNvSpPr>
          <p:nvPr/>
        </p:nvSpPr>
        <p:spPr bwMode="auto">
          <a:xfrm>
            <a:off x="250825" y="3860800"/>
            <a:ext cx="8642350" cy="2460625"/>
          </a:xfrm>
          <a:prstGeom prst="rect">
            <a:avLst/>
          </a:prstGeom>
          <a:solidFill>
            <a:srgbClr val="558BB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2" name="Прямоугольник 4"/>
          <p:cNvSpPr/>
          <p:nvPr/>
        </p:nvSpPr>
        <p:spPr>
          <a:xfrm>
            <a:off x="263525" y="3860800"/>
            <a:ext cx="8629650" cy="221615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600" b="1" kern="0">
                <a:solidFill>
                  <a:srgbClr val="FFFFFF"/>
                </a:solidFill>
                <a:latin typeface="Calibri"/>
              </a:rPr>
              <a:t>ОСНОВНЫЕ ИЗМЕНЕНИЯ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600" b="1" kern="0">
                <a:solidFill>
                  <a:srgbClr val="FFFFFF"/>
                </a:solidFill>
                <a:latin typeface="Calibri"/>
              </a:rPr>
              <a:t>в Федеральный закон «О содействии развитию жилищного строительства»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600" b="1" kern="0">
                <a:solidFill>
                  <a:srgbClr val="FFFFFF"/>
                </a:solidFill>
                <a:latin typeface="Calibri"/>
              </a:rPr>
              <a:t>(от 23.07.2013 № 239-ФЗ)</a:t>
            </a:r>
            <a:endParaRPr lang="ru-RU" sz="1600" kern="0">
              <a:solidFill>
                <a:srgbClr val="FFFFFF"/>
              </a:solidFill>
              <a:latin typeface="Calibri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q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kern="0">
                <a:solidFill>
                  <a:srgbClr val="FFFFFF"/>
                </a:solidFill>
                <a:latin typeface="Calibri"/>
              </a:rPr>
              <a:t>стоимость всех затрат кооператива не может превышать сумму паевых взносов, рассчитанную исходя из стоимости 1 кв.метра,  определяемой Минстроем России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q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kern="0">
                <a:solidFill>
                  <a:srgbClr val="FFFFFF"/>
                </a:solidFill>
                <a:latin typeface="Calibri"/>
              </a:rPr>
              <a:t>снижение размера первоначального паевого взноса с 30 до 20 %.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q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kern="0">
                <a:solidFill>
                  <a:srgbClr val="FFFFFF"/>
                </a:solidFill>
                <a:latin typeface="Calibri"/>
              </a:rPr>
              <a:t>установление квалификационных требований к лицам, осуществляющим строительство, и лицам, выполняющим функции  технического заказчика.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B7D3ED"/>
            </a:gs>
            <a:gs pos="100000">
              <a:srgbClr val="D2E2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Группа 17"/>
          <p:cNvGrpSpPr>
            <a:grpSpLocks/>
          </p:cNvGrpSpPr>
          <p:nvPr/>
        </p:nvGrpSpPr>
        <p:grpSpPr bwMode="auto">
          <a:xfrm>
            <a:off x="569913" y="3189288"/>
            <a:ext cx="7885112" cy="2016125"/>
            <a:chOff x="570558" y="3189290"/>
            <a:chExt cx="7885108" cy="2016123"/>
          </a:xfrm>
        </p:grpSpPr>
        <p:sp>
          <p:nvSpPr>
            <p:cNvPr id="18446" name="Прямоугольник 19"/>
            <p:cNvSpPr>
              <a:spLocks noChangeArrowheads="1"/>
            </p:cNvSpPr>
            <p:nvPr/>
          </p:nvSpPr>
          <p:spPr bwMode="auto">
            <a:xfrm>
              <a:off x="570558" y="3189290"/>
              <a:ext cx="7885108" cy="2016123"/>
            </a:xfrm>
            <a:prstGeom prst="rect">
              <a:avLst/>
            </a:prstGeom>
            <a:solidFill>
              <a:srgbClr val="558BB8"/>
            </a:solidFill>
            <a:ln w="25402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8447" name="Прямоугольник 20"/>
            <p:cNvSpPr>
              <a:spLocks noChangeArrowheads="1"/>
            </p:cNvSpPr>
            <p:nvPr/>
          </p:nvSpPr>
          <p:spPr bwMode="auto">
            <a:xfrm>
              <a:off x="570558" y="3189290"/>
              <a:ext cx="7885108" cy="2016123"/>
            </a:xfrm>
            <a:prstGeom prst="rect">
              <a:avLst/>
            </a:prstGeom>
            <a:solidFill>
              <a:srgbClr val="558BB8"/>
            </a:solidFill>
            <a:ln w="9525">
              <a:noFill/>
              <a:miter lim="800000"/>
              <a:headEnd/>
              <a:tailEnd/>
            </a:ln>
          </p:spPr>
          <p:txBody>
            <a:bodyPr lIns="41906" tIns="41906" rIns="41906" bIns="41906" anchor="ctr" anchorCtr="1"/>
            <a:lstStyle/>
            <a:p>
              <a:pPr algn="ctr" defTabSz="487363">
                <a:lnSpc>
                  <a:spcPct val="90000"/>
                </a:lnSpc>
              </a:pPr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18435" name="Номер слайда 2"/>
          <p:cNvSpPr txBox="1">
            <a:spLocks noChangeArrowheads="1"/>
          </p:cNvSpPr>
          <p:nvPr/>
        </p:nvSpPr>
        <p:spPr bwMode="auto">
          <a:xfrm>
            <a:off x="0" y="6248400"/>
            <a:ext cx="533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/>
            <a:fld id="{9D3E5298-0FBA-474D-A513-770D3E20CD84}" type="slidenum">
              <a:rPr lang="ru-RU" sz="1600" b="1">
                <a:solidFill>
                  <a:srgbClr val="775F55"/>
                </a:solidFill>
                <a:latin typeface="Calibri" pitchFamily="34" charset="0"/>
              </a:rPr>
              <a:pPr algn="ctr"/>
              <a:t>12</a:t>
            </a:fld>
            <a:endParaRPr lang="ru-RU" sz="1600" b="1">
              <a:solidFill>
                <a:srgbClr val="775F55"/>
              </a:solidFill>
              <a:latin typeface="Calibri" pitchFamily="34" charset="0"/>
            </a:endParaRPr>
          </a:p>
        </p:txBody>
      </p:sp>
      <p:sp>
        <p:nvSpPr>
          <p:cNvPr id="18436" name="Заголовок 4"/>
          <p:cNvSpPr txBox="1">
            <a:spLocks noChangeArrowheads="1"/>
          </p:cNvSpPr>
          <p:nvPr/>
        </p:nvSpPr>
        <p:spPr bwMode="auto">
          <a:xfrm>
            <a:off x="-107950" y="260350"/>
            <a:ext cx="92519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Ctr="1"/>
          <a:lstStyle/>
          <a:p>
            <a:pPr algn="ctr"/>
            <a:endParaRPr lang="ru-RU" sz="2400" b="1">
              <a:solidFill>
                <a:srgbClr val="94B6D2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8437" name="Прямоугольник 11"/>
          <p:cNvSpPr>
            <a:spLocks noChangeArrowheads="1"/>
          </p:cNvSpPr>
          <p:nvPr/>
        </p:nvSpPr>
        <p:spPr bwMode="auto">
          <a:xfrm>
            <a:off x="2247900" y="3343275"/>
            <a:ext cx="457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8438" name="Прямоугольник 12"/>
          <p:cNvSpPr>
            <a:spLocks noChangeArrowheads="1"/>
          </p:cNvSpPr>
          <p:nvPr/>
        </p:nvSpPr>
        <p:spPr bwMode="auto">
          <a:xfrm>
            <a:off x="2247900" y="3621088"/>
            <a:ext cx="45720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8439" name="Прямоугольник 13"/>
          <p:cNvSpPr>
            <a:spLocks noChangeArrowheads="1"/>
          </p:cNvSpPr>
          <p:nvPr/>
        </p:nvSpPr>
        <p:spPr bwMode="auto">
          <a:xfrm>
            <a:off x="2247900" y="1958975"/>
            <a:ext cx="457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solidFill>
                <a:srgbClr val="000000"/>
              </a:solidFill>
            </a:endParaRPr>
          </a:p>
        </p:txBody>
      </p:sp>
      <p:grpSp>
        <p:nvGrpSpPr>
          <p:cNvPr id="18440" name="Группа 14"/>
          <p:cNvGrpSpPr>
            <a:grpSpLocks/>
          </p:cNvGrpSpPr>
          <p:nvPr/>
        </p:nvGrpSpPr>
        <p:grpSpPr bwMode="auto">
          <a:xfrm>
            <a:off x="571500" y="1571625"/>
            <a:ext cx="7885113" cy="1425575"/>
            <a:chOff x="571500" y="1571625"/>
            <a:chExt cx="7885108" cy="1425577"/>
          </a:xfrm>
        </p:grpSpPr>
        <p:sp>
          <p:nvSpPr>
            <p:cNvPr id="11" name="Прямоугольник 23"/>
            <p:cNvSpPr/>
            <p:nvPr/>
          </p:nvSpPr>
          <p:spPr>
            <a:xfrm>
              <a:off x="571500" y="1571625"/>
              <a:ext cx="7885108" cy="1425577"/>
            </a:xfrm>
            <a:prstGeom prst="rect">
              <a:avLst/>
            </a:prstGeom>
            <a:solidFill>
              <a:srgbClr val="558BB8"/>
            </a:solidFill>
            <a:ln w="25402">
              <a:solidFill>
                <a:srgbClr val="FFFFFF"/>
              </a:solidFill>
              <a:prstDash val="solid"/>
            </a:ln>
          </p:spPr>
          <p:txBody>
            <a:bodyPr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kern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18445" name="Прямоугольник 24"/>
            <p:cNvSpPr>
              <a:spLocks noChangeArrowheads="1"/>
            </p:cNvSpPr>
            <p:nvPr/>
          </p:nvSpPr>
          <p:spPr bwMode="auto">
            <a:xfrm>
              <a:off x="571500" y="1571625"/>
              <a:ext cx="7885108" cy="1425577"/>
            </a:xfrm>
            <a:prstGeom prst="rect">
              <a:avLst/>
            </a:prstGeom>
            <a:solidFill>
              <a:srgbClr val="558BB8"/>
            </a:solidFill>
            <a:ln w="9525">
              <a:noFill/>
              <a:miter lim="800000"/>
              <a:headEnd/>
              <a:tailEnd/>
            </a:ln>
          </p:spPr>
          <p:txBody>
            <a:bodyPr lIns="68580" tIns="68580" rIns="68580" bIns="68580" anchor="ctr" anchorCtr="1"/>
            <a:lstStyle/>
            <a:p>
              <a:pPr algn="ctr" defTabSz="531813">
                <a:lnSpc>
                  <a:spcPct val="90000"/>
                </a:lnSpc>
                <a:spcAft>
                  <a:spcPts val="400"/>
                </a:spcAft>
              </a:pPr>
              <a:endParaRPr lang="ru-RU" sz="900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18441" name="Прямоугольник 6"/>
          <p:cNvSpPr>
            <a:spLocks noChangeArrowheads="1"/>
          </p:cNvSpPr>
          <p:nvPr/>
        </p:nvSpPr>
        <p:spPr bwMode="auto">
          <a:xfrm>
            <a:off x="611188" y="3429000"/>
            <a:ext cx="7848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 algn="ctr"/>
            <a:r>
              <a:rPr lang="ru-RU" dirty="0" smtClean="0">
                <a:solidFill>
                  <a:srgbClr val="FFFFFF"/>
                </a:solidFill>
              </a:rPr>
              <a:t>Всего </a:t>
            </a:r>
            <a:r>
              <a:rPr lang="ru-RU" dirty="0">
                <a:solidFill>
                  <a:srgbClr val="FFFFFF"/>
                </a:solidFill>
              </a:rPr>
              <a:t>в течение 2014 года Фондом «РЖС» запланировано проведение таких аукционов в отношении </a:t>
            </a:r>
            <a:r>
              <a:rPr lang="ru-RU" b="1" dirty="0">
                <a:solidFill>
                  <a:srgbClr val="FFFFFF"/>
                </a:solidFill>
              </a:rPr>
              <a:t>55 земельных участков</a:t>
            </a:r>
            <a:r>
              <a:rPr lang="ru-RU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18442" name="Прямоугольник 1"/>
          <p:cNvSpPr>
            <a:spLocks noChangeArrowheads="1"/>
          </p:cNvSpPr>
          <p:nvPr/>
        </p:nvSpPr>
        <p:spPr bwMode="auto">
          <a:xfrm>
            <a:off x="395288" y="284163"/>
            <a:ext cx="83534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Ctr="1">
            <a:spAutoFit/>
          </a:bodyPr>
          <a:lstStyle/>
          <a:p>
            <a:pPr algn="ctr"/>
            <a:r>
              <a:rPr lang="ru-RU" sz="2400" b="1">
                <a:solidFill>
                  <a:srgbClr val="355D7E"/>
                </a:solidFill>
                <a:latin typeface="Calibri" pitchFamily="34" charset="0"/>
                <a:cs typeface="Arial" charset="0"/>
              </a:rPr>
              <a:t>Аукционы по безвозмездному предоставлению</a:t>
            </a:r>
          </a:p>
          <a:p>
            <a:pPr algn="ctr"/>
            <a:r>
              <a:rPr lang="ru-RU" sz="2400" b="1">
                <a:solidFill>
                  <a:srgbClr val="355D7E"/>
                </a:solidFill>
                <a:latin typeface="Calibri" pitchFamily="34" charset="0"/>
                <a:cs typeface="Arial" charset="0"/>
              </a:rPr>
              <a:t>земельных участков лицам, предложившим</a:t>
            </a:r>
          </a:p>
          <a:p>
            <a:pPr algn="ctr"/>
            <a:r>
              <a:rPr lang="ru-RU" sz="2400" b="1">
                <a:solidFill>
                  <a:srgbClr val="355D7E"/>
                </a:solidFill>
                <a:latin typeface="Calibri" pitchFamily="34" charset="0"/>
                <a:cs typeface="Arial" charset="0"/>
              </a:rPr>
              <a:t>минимальную цену продажи жилья экономического класса</a:t>
            </a:r>
          </a:p>
        </p:txBody>
      </p:sp>
      <p:sp>
        <p:nvSpPr>
          <p:cNvPr id="18443" name="Прямоугольник 5"/>
          <p:cNvSpPr>
            <a:spLocks noChangeArrowheads="1"/>
          </p:cNvSpPr>
          <p:nvPr/>
        </p:nvSpPr>
        <p:spPr bwMode="auto">
          <a:xfrm>
            <a:off x="571500" y="1714500"/>
            <a:ext cx="7848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Ctr="1">
            <a:spAutoFit/>
          </a:bodyPr>
          <a:lstStyle/>
          <a:p>
            <a:pPr algn="ctr"/>
            <a:r>
              <a:rPr lang="ru-RU" b="1" dirty="0">
                <a:solidFill>
                  <a:srgbClr val="FFFFFF"/>
                </a:solidFill>
              </a:rPr>
              <a:t>Фондом «РЖС» проведены аукционы</a:t>
            </a:r>
          </a:p>
          <a:p>
            <a:pPr algn="ctr"/>
            <a:r>
              <a:rPr lang="ru-RU" dirty="0">
                <a:solidFill>
                  <a:srgbClr val="FFFFFF"/>
                </a:solidFill>
              </a:rPr>
              <a:t>с обязательствами застройщика по продаже жилых помещений по фиксированной цене в отношении </a:t>
            </a:r>
            <a:r>
              <a:rPr lang="ru-RU" b="1" dirty="0" smtClean="0">
                <a:solidFill>
                  <a:srgbClr val="FFFFFF"/>
                </a:solidFill>
              </a:rPr>
              <a:t>38 земельных участков </a:t>
            </a:r>
            <a:r>
              <a:rPr lang="ru-RU" dirty="0" smtClean="0">
                <a:solidFill>
                  <a:srgbClr val="FFFFFF"/>
                </a:solidFill>
              </a:rPr>
              <a:t>в  20 </a:t>
            </a:r>
            <a:r>
              <a:rPr lang="ru-RU" b="1" dirty="0" smtClean="0">
                <a:solidFill>
                  <a:srgbClr val="FFFFFF"/>
                </a:solidFill>
              </a:rPr>
              <a:t>субъектах </a:t>
            </a:r>
            <a:r>
              <a:rPr lang="ru-RU" b="1" dirty="0">
                <a:solidFill>
                  <a:srgbClr val="FFFFFF"/>
                </a:solidFill>
              </a:rPr>
              <a:t>Российской Федерации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B7D3ED"/>
            </a:gs>
            <a:gs pos="100000">
              <a:srgbClr val="D2E2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Номер слайда 2"/>
          <p:cNvSpPr txBox="1">
            <a:spLocks noChangeArrowheads="1"/>
          </p:cNvSpPr>
          <p:nvPr/>
        </p:nvSpPr>
        <p:spPr bwMode="auto">
          <a:xfrm>
            <a:off x="0" y="6248400"/>
            <a:ext cx="533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/>
            <a:fld id="{8067531C-6783-4FCF-8C05-8F67FB7587F1}" type="slidenum">
              <a:rPr lang="ru-RU" sz="1600" b="1">
                <a:solidFill>
                  <a:srgbClr val="775F55"/>
                </a:solidFill>
                <a:latin typeface="Calibri" pitchFamily="34" charset="0"/>
              </a:rPr>
              <a:pPr algn="ctr"/>
              <a:t>13</a:t>
            </a:fld>
            <a:endParaRPr lang="ru-RU" sz="1600" b="1">
              <a:solidFill>
                <a:srgbClr val="775F55"/>
              </a:solidFill>
              <a:latin typeface="Calibri" pitchFamily="34" charset="0"/>
            </a:endParaRPr>
          </a:p>
        </p:txBody>
      </p:sp>
      <p:sp>
        <p:nvSpPr>
          <p:cNvPr id="19459" name="Заголовок 15"/>
          <p:cNvSpPr txBox="1">
            <a:spLocks noChangeArrowheads="1"/>
          </p:cNvSpPr>
          <p:nvPr/>
        </p:nvSpPr>
        <p:spPr bwMode="auto">
          <a:xfrm>
            <a:off x="0" y="115888"/>
            <a:ext cx="9144000" cy="112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>
              <a:lnSpc>
                <a:spcPct val="80000"/>
              </a:lnSpc>
            </a:pPr>
            <a:r>
              <a:rPr lang="ru-RU" sz="800" b="1">
                <a:solidFill>
                  <a:srgbClr val="355D7E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00" b="1">
                <a:solidFill>
                  <a:srgbClr val="355D7E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>
                <a:solidFill>
                  <a:srgbClr val="355D7E"/>
                </a:solidFill>
                <a:latin typeface="Calibri" pitchFamily="34" charset="0"/>
              </a:rPr>
              <a:t> </a:t>
            </a:r>
            <a:r>
              <a:rPr lang="ru-RU" sz="2200" b="1">
                <a:solidFill>
                  <a:srgbClr val="355D7E"/>
                </a:solidFill>
                <a:latin typeface="Calibri" pitchFamily="34" charset="0"/>
              </a:rPr>
              <a:t> </a:t>
            </a:r>
            <a:r>
              <a:rPr lang="ru-RU" sz="2000" b="1">
                <a:solidFill>
                  <a:srgbClr val="355D7E"/>
                </a:solidFill>
                <a:latin typeface="Calibri" pitchFamily="34" charset="0"/>
              </a:rPr>
              <a:t>Вовлечение Фондом «РЖС» земельных участков</a:t>
            </a:r>
          </a:p>
          <a:p>
            <a:pPr algn="ctr">
              <a:lnSpc>
                <a:spcPct val="80000"/>
              </a:lnSpc>
            </a:pPr>
            <a:r>
              <a:rPr lang="ru-RU" sz="2000" b="1">
                <a:solidFill>
                  <a:srgbClr val="355D7E"/>
                </a:solidFill>
                <a:latin typeface="Calibri" pitchFamily="34" charset="0"/>
              </a:rPr>
              <a:t>д</a:t>
            </a:r>
            <a:r>
              <a:rPr lang="ru-RU" sz="2000" b="1">
                <a:solidFill>
                  <a:srgbClr val="355D7E"/>
                </a:solidFill>
                <a:latin typeface="Calibri" pitchFamily="34" charset="0"/>
                <a:cs typeface="Arial" charset="0"/>
              </a:rPr>
              <a:t>ля их бесплатного предоставления для индивидуального жилищного строительства гражданам, имеющим трех и более детей </a:t>
            </a:r>
            <a:endParaRPr lang="ru-RU" sz="2000">
              <a:solidFill>
                <a:srgbClr val="355D7E"/>
              </a:solidFill>
              <a:latin typeface="Calibri" pitchFamily="34" charset="0"/>
            </a:endParaRPr>
          </a:p>
        </p:txBody>
      </p:sp>
      <p:sp>
        <p:nvSpPr>
          <p:cNvPr id="19460" name="Скругленный прямоугольник 5"/>
          <p:cNvSpPr>
            <a:spLocks noChangeArrowheads="1"/>
          </p:cNvSpPr>
          <p:nvPr/>
        </p:nvSpPr>
        <p:spPr bwMode="auto">
          <a:xfrm>
            <a:off x="611188" y="4868863"/>
            <a:ext cx="7993062" cy="1368425"/>
          </a:xfrm>
          <a:custGeom>
            <a:avLst/>
            <a:gdLst>
              <a:gd name="T0" fmla="*/ 3996533 w 7993063"/>
              <a:gd name="T1" fmla="*/ 0 h 1368427"/>
              <a:gd name="T2" fmla="*/ 7993062 w 7993063"/>
              <a:gd name="T3" fmla="*/ 684206 h 1368427"/>
              <a:gd name="T4" fmla="*/ 3996533 w 7993063"/>
              <a:gd name="T5" fmla="*/ 1368411 h 1368427"/>
              <a:gd name="T6" fmla="*/ 0 w 7993063"/>
              <a:gd name="T7" fmla="*/ 684206 h 1368427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66802 w 7993063"/>
              <a:gd name="T13" fmla="*/ 66802 h 1368427"/>
              <a:gd name="T14" fmla="*/ 7926263 w 7993063"/>
              <a:gd name="T15" fmla="*/ 1301625 h 136842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993063" h="1368427">
                <a:moveTo>
                  <a:pt x="228071" y="0"/>
                </a:moveTo>
                <a:lnTo>
                  <a:pt x="228070" y="0"/>
                </a:lnTo>
                <a:cubicBezTo>
                  <a:pt x="102110" y="0"/>
                  <a:pt x="0" y="102110"/>
                  <a:pt x="0" y="228070"/>
                </a:cubicBezTo>
                <a:lnTo>
                  <a:pt x="0" y="1140356"/>
                </a:lnTo>
                <a:cubicBezTo>
                  <a:pt x="0" y="1266316"/>
                  <a:pt x="102110" y="1368426"/>
                  <a:pt x="228070" y="1368427"/>
                </a:cubicBezTo>
                <a:lnTo>
                  <a:pt x="7764992" y="1368427"/>
                </a:lnTo>
                <a:cubicBezTo>
                  <a:pt x="7890952" y="1368426"/>
                  <a:pt x="7993063" y="1266316"/>
                  <a:pt x="7993063" y="1140356"/>
                </a:cubicBezTo>
                <a:lnTo>
                  <a:pt x="7993063" y="228071"/>
                </a:lnTo>
                <a:cubicBezTo>
                  <a:pt x="7993063" y="102110"/>
                  <a:pt x="7890952" y="0"/>
                  <a:pt x="7764992" y="0"/>
                </a:cubicBezTo>
                <a:close/>
              </a:path>
            </a:pathLst>
          </a:custGeom>
          <a:solidFill>
            <a:srgbClr val="5D90BB"/>
          </a:solidFill>
          <a:ln w="25402">
            <a:solidFill>
              <a:srgbClr val="FFFFFF"/>
            </a:solidFill>
            <a:miter lim="800000"/>
            <a:headEnd/>
            <a:tailEnd/>
          </a:ln>
        </p:spPr>
        <p:txBody>
          <a:bodyPr anchor="ctr" anchorCtr="1"/>
          <a:lstStyle/>
          <a:p>
            <a:pPr algn="ctr"/>
            <a:r>
              <a:rPr lang="ru-RU" dirty="0">
                <a:solidFill>
                  <a:srgbClr val="FFFFFF"/>
                </a:solidFill>
                <a:latin typeface="Calibri" pitchFamily="34" charset="0"/>
                <a:cs typeface="Times New Roman" pitchFamily="18" charset="0"/>
              </a:rPr>
              <a:t>Данный объем земельных участков позволит</a:t>
            </a:r>
          </a:p>
          <a:p>
            <a:pPr algn="ctr"/>
            <a:r>
              <a:rPr lang="ru-RU" dirty="0">
                <a:solidFill>
                  <a:srgbClr val="FFFFFF"/>
                </a:solidFill>
                <a:latin typeface="Calibri" pitchFamily="34" charset="0"/>
                <a:cs typeface="Times New Roman" pitchFamily="18" charset="0"/>
              </a:rPr>
              <a:t>обеспечить земельными участками</a:t>
            </a:r>
          </a:p>
          <a:p>
            <a:pPr algn="ctr"/>
            <a:r>
              <a:rPr lang="ru-RU" dirty="0">
                <a:solidFill>
                  <a:srgbClr val="FFFFFF"/>
                </a:solidFill>
                <a:latin typeface="Calibri" pitchFamily="34" charset="0"/>
                <a:cs typeface="Times New Roman" pitchFamily="18" charset="0"/>
              </a:rPr>
              <a:t>для индивидуального жилищного строительства</a:t>
            </a:r>
          </a:p>
          <a:p>
            <a:pPr algn="ctr"/>
            <a:r>
              <a:rPr lang="ru-RU" dirty="0">
                <a:solidFill>
                  <a:srgbClr val="FFFFFF"/>
                </a:solidFill>
                <a:latin typeface="Calibri" pitchFamily="34" charset="0"/>
                <a:cs typeface="Times New Roman" pitchFamily="18" charset="0"/>
              </a:rPr>
              <a:t>около </a:t>
            </a:r>
            <a:r>
              <a:rPr lang="ru-RU" sz="3200" b="1" dirty="0" smtClean="0">
                <a:solidFill>
                  <a:srgbClr val="FFFFFF"/>
                </a:solidFill>
                <a:latin typeface="Calibri" pitchFamily="34" charset="0"/>
                <a:cs typeface="Times New Roman" pitchFamily="18" charset="0"/>
              </a:rPr>
              <a:t>58,7 </a:t>
            </a:r>
            <a:r>
              <a:rPr lang="ru-RU" sz="3200" b="1" dirty="0">
                <a:solidFill>
                  <a:srgbClr val="FFFFFF"/>
                </a:solidFill>
                <a:latin typeface="Calibri" pitchFamily="34" charset="0"/>
                <a:cs typeface="Times New Roman" pitchFamily="18" charset="0"/>
              </a:rPr>
              <a:t>тыс. </a:t>
            </a:r>
            <a:r>
              <a:rPr lang="ru-RU" b="1" dirty="0">
                <a:solidFill>
                  <a:srgbClr val="FFFFFF"/>
                </a:solidFill>
                <a:latin typeface="Calibri" pitchFamily="34" charset="0"/>
                <a:cs typeface="Times New Roman" pitchFamily="18" charset="0"/>
              </a:rPr>
              <a:t>сем</a:t>
            </a:r>
            <a:r>
              <a:rPr lang="ru-RU" dirty="0">
                <a:solidFill>
                  <a:srgbClr val="FFFFFF"/>
                </a:solidFill>
                <a:latin typeface="Calibri" pitchFamily="34" charset="0"/>
                <a:cs typeface="Times New Roman" pitchFamily="18" charset="0"/>
              </a:rPr>
              <a:t>ей, имеющих трех и более детей</a:t>
            </a:r>
          </a:p>
        </p:txBody>
      </p:sp>
      <p:sp>
        <p:nvSpPr>
          <p:cNvPr id="19461" name="Скругленный прямоугольник 6"/>
          <p:cNvSpPr>
            <a:spLocks noChangeArrowheads="1"/>
          </p:cNvSpPr>
          <p:nvPr/>
        </p:nvSpPr>
        <p:spPr bwMode="auto">
          <a:xfrm>
            <a:off x="611188" y="1341438"/>
            <a:ext cx="7993062" cy="1728787"/>
          </a:xfrm>
          <a:custGeom>
            <a:avLst/>
            <a:gdLst>
              <a:gd name="T0" fmla="*/ 3996533 w 7993063"/>
              <a:gd name="T1" fmla="*/ 0 h 1728782"/>
              <a:gd name="T2" fmla="*/ 7993062 w 7993063"/>
              <a:gd name="T3" fmla="*/ 864414 h 1728782"/>
              <a:gd name="T4" fmla="*/ 3996533 w 7993063"/>
              <a:gd name="T5" fmla="*/ 1728822 h 1728782"/>
              <a:gd name="T6" fmla="*/ 0 w 7993063"/>
              <a:gd name="T7" fmla="*/ 864414 h 1728782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84393 w 7993063"/>
              <a:gd name="T13" fmla="*/ 84393 h 1728782"/>
              <a:gd name="T14" fmla="*/ 7908671 w 7993063"/>
              <a:gd name="T15" fmla="*/ 1644389 h 172878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993063" h="1728782">
                <a:moveTo>
                  <a:pt x="288130" y="0"/>
                </a:moveTo>
                <a:lnTo>
                  <a:pt x="288129" y="0"/>
                </a:lnTo>
                <a:cubicBezTo>
                  <a:pt x="129000" y="0"/>
                  <a:pt x="0" y="129000"/>
                  <a:pt x="0" y="288129"/>
                </a:cubicBezTo>
                <a:lnTo>
                  <a:pt x="0" y="1440652"/>
                </a:lnTo>
                <a:cubicBezTo>
                  <a:pt x="0" y="1599781"/>
                  <a:pt x="129000" y="1728781"/>
                  <a:pt x="288129" y="1728782"/>
                </a:cubicBezTo>
                <a:lnTo>
                  <a:pt x="7704933" y="1728782"/>
                </a:lnTo>
                <a:cubicBezTo>
                  <a:pt x="7864062" y="1728781"/>
                  <a:pt x="7993063" y="1599781"/>
                  <a:pt x="7993063" y="1440652"/>
                </a:cubicBezTo>
                <a:lnTo>
                  <a:pt x="7993063" y="288130"/>
                </a:lnTo>
                <a:cubicBezTo>
                  <a:pt x="7993063" y="129000"/>
                  <a:pt x="7864062" y="0"/>
                  <a:pt x="7704933" y="0"/>
                </a:cubicBezTo>
                <a:close/>
              </a:path>
            </a:pathLst>
          </a:custGeom>
          <a:solidFill>
            <a:srgbClr val="5D90BB"/>
          </a:solidFill>
          <a:ln w="25402">
            <a:solidFill>
              <a:srgbClr val="FFFFFF"/>
            </a:solidFill>
            <a:miter lim="800000"/>
            <a:headEnd/>
            <a:tailEnd/>
          </a:ln>
        </p:spPr>
        <p:txBody>
          <a:bodyPr anchor="ctr" anchorCtr="1"/>
          <a:lstStyle/>
          <a:p>
            <a:pPr algn="ctr"/>
            <a:r>
              <a:rPr lang="ru-RU" dirty="0">
                <a:solidFill>
                  <a:srgbClr val="FFFFFF"/>
                </a:solidFill>
                <a:latin typeface="Calibri" pitchFamily="34" charset="0"/>
                <a:cs typeface="Times New Roman" pitchFamily="18" charset="0"/>
              </a:rPr>
              <a:t>Правительственной комиссией по развитию жилищного строительства приняты решения о передаче осуществления полномочий Российской Федерации</a:t>
            </a:r>
          </a:p>
          <a:p>
            <a:pPr algn="ctr"/>
            <a:r>
              <a:rPr lang="ru-RU" sz="2400" b="1" dirty="0" smtClean="0">
                <a:solidFill>
                  <a:srgbClr val="FFFFFF"/>
                </a:solidFill>
                <a:latin typeface="Calibri" pitchFamily="34" charset="0"/>
                <a:cs typeface="Times New Roman" pitchFamily="18" charset="0"/>
              </a:rPr>
              <a:t>39</a:t>
            </a:r>
            <a:r>
              <a:rPr lang="ru-RU" b="1" dirty="0" smtClean="0">
                <a:solidFill>
                  <a:srgbClr val="FFFFFF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FFFFFF"/>
                </a:solidFill>
                <a:latin typeface="Calibri" pitchFamily="34" charset="0"/>
                <a:cs typeface="Times New Roman" pitchFamily="18" charset="0"/>
              </a:rPr>
              <a:t>субъектам </a:t>
            </a:r>
            <a:r>
              <a:rPr lang="ru-RU" dirty="0">
                <a:solidFill>
                  <a:srgbClr val="FFFFFF"/>
                </a:solidFill>
                <a:latin typeface="Calibri" pitchFamily="34" charset="0"/>
                <a:cs typeface="Times New Roman" pitchFamily="18" charset="0"/>
              </a:rPr>
              <a:t>Российской Федерации в отношении</a:t>
            </a:r>
          </a:p>
          <a:p>
            <a:pPr algn="ctr"/>
            <a:r>
              <a:rPr lang="ru-RU" sz="2400" b="1" dirty="0" smtClean="0">
                <a:solidFill>
                  <a:srgbClr val="FFFFFF"/>
                </a:solidFill>
                <a:latin typeface="Calibri" pitchFamily="34" charset="0"/>
                <a:cs typeface="Times New Roman" pitchFamily="18" charset="0"/>
              </a:rPr>
              <a:t>195 </a:t>
            </a:r>
            <a:r>
              <a:rPr lang="ru-RU" b="1" dirty="0">
                <a:solidFill>
                  <a:srgbClr val="FFFFFF"/>
                </a:solidFill>
                <a:latin typeface="Calibri" pitchFamily="34" charset="0"/>
                <a:cs typeface="Times New Roman" pitchFamily="18" charset="0"/>
              </a:rPr>
              <a:t>земельных участков общей площадью</a:t>
            </a:r>
            <a:r>
              <a:rPr lang="ru-RU" dirty="0">
                <a:solidFill>
                  <a:srgbClr val="FFFFFF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FFFFFF"/>
                </a:solidFill>
                <a:latin typeface="Calibri" pitchFamily="34" charset="0"/>
                <a:cs typeface="Times New Roman" pitchFamily="18" charset="0"/>
              </a:rPr>
              <a:t>7,2 </a:t>
            </a:r>
            <a:r>
              <a:rPr lang="ru-RU" sz="2400" b="1" dirty="0">
                <a:solidFill>
                  <a:srgbClr val="FFFFFF"/>
                </a:solidFill>
                <a:latin typeface="Calibri" pitchFamily="34" charset="0"/>
                <a:cs typeface="Times New Roman" pitchFamily="18" charset="0"/>
              </a:rPr>
              <a:t>тыс. га</a:t>
            </a:r>
            <a:endParaRPr lang="ru-RU" b="1" dirty="0">
              <a:solidFill>
                <a:srgbClr val="FFFFFF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9462" name="Прямоугольник 9"/>
          <p:cNvSpPr>
            <a:spLocks noChangeArrowheads="1"/>
          </p:cNvSpPr>
          <p:nvPr/>
        </p:nvSpPr>
        <p:spPr bwMode="auto">
          <a:xfrm>
            <a:off x="611188" y="3357563"/>
            <a:ext cx="7993062" cy="1200150"/>
          </a:xfrm>
          <a:prstGeom prst="rect">
            <a:avLst/>
          </a:prstGeom>
          <a:solidFill>
            <a:srgbClr val="5D90BB"/>
          </a:solidFill>
          <a:ln w="25402">
            <a:solidFill>
              <a:srgbClr val="FFFFFF"/>
            </a:solidFill>
            <a:miter lim="800000"/>
            <a:headEnd/>
            <a:tailEnd/>
          </a:ln>
        </p:spPr>
        <p:txBody>
          <a:bodyPr anchorCtr="1">
            <a:spAutoFit/>
          </a:bodyPr>
          <a:lstStyle/>
          <a:p>
            <a:pPr algn="ctr"/>
            <a:r>
              <a:rPr lang="ru-RU">
                <a:solidFill>
                  <a:srgbClr val="FFFFFF"/>
                </a:solidFill>
                <a:latin typeface="Calibri" pitchFamily="34" charset="0"/>
                <a:cs typeface="Times New Roman" pitchFamily="18" charset="0"/>
              </a:rPr>
              <a:t>В соответствии с решением Правительственной комиссии органам государственной власти субъектов РФ рекомендовано в течение 1 </a:t>
            </a:r>
            <a:r>
              <a:rPr lang="ru-RU" b="1">
                <a:solidFill>
                  <a:srgbClr val="FFFFFF"/>
                </a:solidFill>
                <a:latin typeface="Calibri" pitchFamily="34" charset="0"/>
                <a:cs typeface="Times New Roman" pitchFamily="18" charset="0"/>
              </a:rPr>
              <a:t>года </a:t>
            </a:r>
            <a:r>
              <a:rPr lang="ru-RU">
                <a:solidFill>
                  <a:srgbClr val="FFFFFF"/>
                </a:solidFill>
                <a:latin typeface="Calibri" pitchFamily="34" charset="0"/>
                <a:cs typeface="Times New Roman" pitchFamily="18" charset="0"/>
              </a:rPr>
              <a:t>обеспечить передачу </a:t>
            </a:r>
            <a:r>
              <a:rPr lang="ru-RU" b="1">
                <a:solidFill>
                  <a:srgbClr val="FFFFFF"/>
                </a:solidFill>
                <a:latin typeface="Calibri" pitchFamily="34" charset="0"/>
                <a:cs typeface="Times New Roman" pitchFamily="18" charset="0"/>
              </a:rPr>
              <a:t>обеспеченных инженерной инфраструктурой </a:t>
            </a:r>
            <a:r>
              <a:rPr lang="ru-RU">
                <a:solidFill>
                  <a:srgbClr val="FFFFFF"/>
                </a:solidFill>
                <a:latin typeface="Calibri" pitchFamily="34" charset="0"/>
                <a:cs typeface="Times New Roman" pitchFamily="18" charset="0"/>
              </a:rPr>
              <a:t>земельных участков гражданам, имеющим трех и более детей</a:t>
            </a:r>
            <a:endParaRPr lang="ru-RU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B7D3ED"/>
            </a:gs>
            <a:gs pos="100000">
              <a:srgbClr val="D2E2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Номер слайда 2"/>
          <p:cNvSpPr txBox="1">
            <a:spLocks noChangeArrowheads="1"/>
          </p:cNvSpPr>
          <p:nvPr/>
        </p:nvSpPr>
        <p:spPr bwMode="auto">
          <a:xfrm>
            <a:off x="0" y="6248400"/>
            <a:ext cx="533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/>
            <a:fld id="{D9A9CA1C-795E-46F4-9591-0A02597E51AD}" type="slidenum">
              <a:rPr lang="ru-RU" sz="1600" b="1">
                <a:solidFill>
                  <a:srgbClr val="775F55"/>
                </a:solidFill>
                <a:latin typeface="Calibri" pitchFamily="34" charset="0"/>
              </a:rPr>
              <a:pPr algn="ctr"/>
              <a:t>14</a:t>
            </a:fld>
            <a:endParaRPr lang="ru-RU" sz="1600" b="1">
              <a:solidFill>
                <a:srgbClr val="775F55"/>
              </a:solidFill>
              <a:latin typeface="Calibri" pitchFamily="34" charset="0"/>
            </a:endParaRPr>
          </a:p>
        </p:txBody>
      </p:sp>
      <p:sp>
        <p:nvSpPr>
          <p:cNvPr id="20483" name="Заголовок 15"/>
          <p:cNvSpPr txBox="1">
            <a:spLocks noChangeArrowheads="1"/>
          </p:cNvSpPr>
          <p:nvPr/>
        </p:nvSpPr>
        <p:spPr bwMode="auto">
          <a:xfrm>
            <a:off x="0" y="71438"/>
            <a:ext cx="9144000" cy="112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>
              <a:lnSpc>
                <a:spcPct val="90000"/>
              </a:lnSpc>
            </a:pPr>
            <a:r>
              <a:rPr lang="ru-RU" sz="1400" b="1">
                <a:solidFill>
                  <a:srgbClr val="355D7E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>
                <a:solidFill>
                  <a:srgbClr val="355D7E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000">
                <a:solidFill>
                  <a:srgbClr val="355D7E"/>
                </a:solidFill>
                <a:latin typeface="Calibri" pitchFamily="34" charset="0"/>
              </a:rPr>
              <a:t> </a:t>
            </a:r>
            <a:r>
              <a:rPr lang="ru-RU" sz="3000" b="1">
                <a:solidFill>
                  <a:srgbClr val="355D7E"/>
                </a:solidFill>
                <a:latin typeface="Calibri" pitchFamily="34" charset="0"/>
              </a:rPr>
              <a:t> </a:t>
            </a:r>
            <a:r>
              <a:rPr lang="ru-RU" sz="2400" b="1">
                <a:solidFill>
                  <a:srgbClr val="355D7E"/>
                </a:solidFill>
                <a:latin typeface="Calibri" pitchFamily="34" charset="0"/>
              </a:rPr>
              <a:t>Предоставление земельных участков для размещения предприятий по производству строительных материалов</a:t>
            </a:r>
            <a:endParaRPr lang="ru-RU" sz="2400">
              <a:solidFill>
                <a:srgbClr val="355D7E"/>
              </a:solidFill>
              <a:latin typeface="Calibri" pitchFamily="34" charset="0"/>
            </a:endParaRPr>
          </a:p>
        </p:txBody>
      </p:sp>
      <p:sp>
        <p:nvSpPr>
          <p:cNvPr id="20484" name="Прямоугольник 9"/>
          <p:cNvSpPr>
            <a:spLocks noChangeArrowheads="1"/>
          </p:cNvSpPr>
          <p:nvPr/>
        </p:nvSpPr>
        <p:spPr bwMode="auto">
          <a:xfrm>
            <a:off x="539750" y="1844675"/>
            <a:ext cx="8135938" cy="1354217"/>
          </a:xfrm>
          <a:prstGeom prst="rect">
            <a:avLst/>
          </a:prstGeom>
          <a:solidFill>
            <a:srgbClr val="5D90BB"/>
          </a:solidFill>
          <a:ln w="25402">
            <a:solidFill>
              <a:srgbClr val="FFFFFF"/>
            </a:solidFill>
            <a:miter lim="800000"/>
            <a:headEnd/>
            <a:tailEnd/>
          </a:ln>
        </p:spPr>
        <p:txBody>
          <a:bodyPr anchorCtr="1">
            <a:spAutoFit/>
          </a:bodyPr>
          <a:lstStyle/>
          <a:p>
            <a:pPr algn="ctr"/>
            <a:endParaRPr lang="ru-RU" sz="100" dirty="0">
              <a:solidFill>
                <a:srgbClr val="000000"/>
              </a:solidFill>
            </a:endParaRPr>
          </a:p>
          <a:p>
            <a:pPr algn="ctr"/>
            <a:r>
              <a:rPr lang="ru-RU" sz="2000" dirty="0">
                <a:solidFill>
                  <a:srgbClr val="FFFFFF"/>
                </a:solidFill>
              </a:rPr>
              <a:t>На земельных участка реализуется  </a:t>
            </a:r>
            <a:r>
              <a:rPr lang="ru-RU" sz="2000" b="1" dirty="0">
                <a:solidFill>
                  <a:srgbClr val="FFFFFF"/>
                </a:solidFill>
              </a:rPr>
              <a:t>32 проекта</a:t>
            </a:r>
          </a:p>
          <a:p>
            <a:pPr algn="ctr"/>
            <a:r>
              <a:rPr lang="ru-RU" sz="2000" dirty="0">
                <a:solidFill>
                  <a:srgbClr val="FFFFFF"/>
                </a:solidFill>
              </a:rPr>
              <a:t>с общими объемами инвестиций</a:t>
            </a:r>
            <a:r>
              <a:rPr lang="ru-RU" sz="2000" b="1" dirty="0">
                <a:solidFill>
                  <a:srgbClr val="FFFFFF"/>
                </a:solidFill>
              </a:rPr>
              <a:t> 10 </a:t>
            </a:r>
            <a:r>
              <a:rPr lang="ru-RU" sz="2000" b="1" dirty="0" smtClean="0">
                <a:solidFill>
                  <a:srgbClr val="FFFFFF"/>
                </a:solidFill>
              </a:rPr>
              <a:t>662 </a:t>
            </a:r>
            <a:r>
              <a:rPr lang="ru-RU" sz="2000" b="1" dirty="0">
                <a:solidFill>
                  <a:srgbClr val="FFFFFF"/>
                </a:solidFill>
              </a:rPr>
              <a:t>млн. руб. и </a:t>
            </a:r>
            <a:r>
              <a:rPr lang="ru-RU" sz="2000" dirty="0">
                <a:solidFill>
                  <a:srgbClr val="FFFFFF"/>
                </a:solidFill>
              </a:rPr>
              <a:t>плановым количеством высокотехнологичных рабочих мест </a:t>
            </a:r>
            <a:r>
              <a:rPr lang="ru-RU" sz="2000" b="1" dirty="0">
                <a:solidFill>
                  <a:srgbClr val="FFFFFF"/>
                </a:solidFill>
              </a:rPr>
              <a:t>1 </a:t>
            </a:r>
            <a:r>
              <a:rPr lang="ru-RU" sz="2000" b="1" dirty="0" smtClean="0">
                <a:solidFill>
                  <a:srgbClr val="FFFFFF"/>
                </a:solidFill>
              </a:rPr>
              <a:t>528 работников</a:t>
            </a:r>
            <a:endParaRPr lang="ru-RU" sz="2000" b="1" dirty="0">
              <a:solidFill>
                <a:srgbClr val="FFFFFF"/>
              </a:solidFill>
            </a:endParaRPr>
          </a:p>
          <a:p>
            <a:pPr algn="ctr"/>
            <a:endParaRPr lang="ru-RU" sz="100" dirty="0">
              <a:solidFill>
                <a:srgbClr val="000000"/>
              </a:solidFill>
            </a:endParaRPr>
          </a:p>
        </p:txBody>
      </p:sp>
      <p:sp>
        <p:nvSpPr>
          <p:cNvPr id="20485" name="Прямоугольник 8"/>
          <p:cNvSpPr>
            <a:spLocks noChangeArrowheads="1"/>
          </p:cNvSpPr>
          <p:nvPr/>
        </p:nvSpPr>
        <p:spPr bwMode="auto">
          <a:xfrm>
            <a:off x="611188" y="3789363"/>
            <a:ext cx="8137525" cy="2216150"/>
          </a:xfrm>
          <a:prstGeom prst="rect">
            <a:avLst/>
          </a:prstGeom>
          <a:solidFill>
            <a:srgbClr val="5D90BB"/>
          </a:solidFill>
          <a:ln w="25402">
            <a:solidFill>
              <a:srgbClr val="FFFF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SzPct val="100000"/>
              <a:buFont typeface="Wingdings" pitchFamily="2" charset="2"/>
              <a:buChar char="q"/>
            </a:pPr>
            <a:r>
              <a:rPr lang="ru-RU" b="1">
                <a:solidFill>
                  <a:srgbClr val="FFFFFF"/>
                </a:solidFill>
              </a:rPr>
              <a:t>в 2012 году введен в эксплуатацию завод по производству стеновых блоков;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SzPct val="100000"/>
              <a:buFont typeface="Wingdings" pitchFamily="2" charset="2"/>
              <a:buChar char="q"/>
            </a:pPr>
            <a:r>
              <a:rPr lang="ru-RU" b="1">
                <a:solidFill>
                  <a:srgbClr val="FFFFFF"/>
                </a:solidFill>
              </a:rPr>
              <a:t>в 2013 году  введен в эксплуатацию завод по производству извести;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SzPct val="100000"/>
              <a:buFont typeface="Wingdings" pitchFamily="2" charset="2"/>
              <a:buChar char="q"/>
            </a:pPr>
            <a:r>
              <a:rPr lang="ru-RU" b="1">
                <a:solidFill>
                  <a:srgbClr val="FFFFFF"/>
                </a:solidFill>
              </a:rPr>
              <a:t>в 2014 году намечен ввод в эксплуатацию 4 объектов;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SzPct val="100000"/>
              <a:buFont typeface="Wingdings" pitchFamily="2" charset="2"/>
              <a:buChar char="q"/>
            </a:pPr>
            <a:r>
              <a:rPr lang="ru-RU" b="1">
                <a:solidFill>
                  <a:srgbClr val="FFFFFF"/>
                </a:solidFill>
              </a:rPr>
              <a:t>в 2015 году намечен ввод в эксплуатацию 12 объектов.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B7D3ED"/>
            </a:gs>
            <a:gs pos="100000">
              <a:srgbClr val="D2E2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Номер слайда 3"/>
          <p:cNvSpPr txBox="1">
            <a:spLocks noChangeArrowheads="1"/>
          </p:cNvSpPr>
          <p:nvPr/>
        </p:nvSpPr>
        <p:spPr bwMode="auto">
          <a:xfrm>
            <a:off x="0" y="6248400"/>
            <a:ext cx="533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/>
            <a:fld id="{4A3FF1C0-9D64-446D-BF1C-3CD7C673A51C}" type="slidenum">
              <a:rPr lang="ru-RU" sz="1400" b="1">
                <a:solidFill>
                  <a:srgbClr val="775F55"/>
                </a:solidFill>
                <a:latin typeface="Calibri" pitchFamily="34" charset="0"/>
              </a:rPr>
              <a:pPr algn="ctr"/>
              <a:t>15</a:t>
            </a:fld>
            <a:endParaRPr lang="ru-RU" sz="1400" b="1">
              <a:solidFill>
                <a:srgbClr val="775F55"/>
              </a:solidFill>
              <a:latin typeface="Calibri" pitchFamily="34" charset="0"/>
            </a:endParaRPr>
          </a:p>
        </p:txBody>
      </p:sp>
      <p:sp>
        <p:nvSpPr>
          <p:cNvPr id="21507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0" y="476250"/>
            <a:ext cx="9144000" cy="990600"/>
          </a:xfrm>
        </p:spPr>
        <p:txBody>
          <a:bodyPr anchorCtr="1"/>
          <a:lstStyle/>
          <a:p>
            <a:pPr algn="ctr" eaLnBrk="1"/>
            <a:r>
              <a:rPr sz="2400" b="1" smtClean="0">
                <a:solidFill>
                  <a:srgbClr val="355D7E"/>
                </a:solidFill>
                <a:latin typeface="Calibri" pitchFamily="34" charset="0"/>
              </a:rPr>
              <a:t>О проверке деятельности Фонда «РЖС» Счетной палатой Российской Федерации*</a:t>
            </a:r>
          </a:p>
        </p:txBody>
      </p:sp>
      <p:sp>
        <p:nvSpPr>
          <p:cNvPr id="21508" name="Содержимое 2"/>
          <p:cNvSpPr txBox="1">
            <a:spLocks noGrp="1"/>
          </p:cNvSpPr>
          <p:nvPr>
            <p:ph type="body" idx="4294967295"/>
          </p:nvPr>
        </p:nvSpPr>
        <p:spPr>
          <a:xfrm>
            <a:off x="323850" y="1989138"/>
            <a:ext cx="8497888" cy="4608512"/>
          </a:xfrm>
        </p:spPr>
        <p:txBody>
          <a:bodyPr/>
          <a:lstStyle/>
          <a:p>
            <a:pPr algn="just" eaLnBrk="1"/>
            <a:endParaRPr lang="en-US" sz="1600" smtClean="0">
              <a:solidFill>
                <a:srgbClr val="262626"/>
              </a:solidFill>
              <a:latin typeface="Tw Cen MT" pitchFamily="34" charset="0"/>
              <a:cs typeface="Times New Roman" pitchFamily="18" charset="0"/>
            </a:endParaRPr>
          </a:p>
          <a:p>
            <a:pPr algn="just" eaLnBrk="1"/>
            <a:endParaRPr lang="en-US" sz="1600" smtClean="0">
              <a:solidFill>
                <a:srgbClr val="262626"/>
              </a:solidFill>
              <a:latin typeface="Tw Cen MT" pitchFamily="34" charset="0"/>
              <a:cs typeface="Times New Roman" pitchFamily="18" charset="0"/>
            </a:endParaRPr>
          </a:p>
          <a:p>
            <a:pPr algn="just" eaLnBrk="1"/>
            <a:endParaRPr lang="en-US" sz="1600" smtClean="0">
              <a:solidFill>
                <a:srgbClr val="262626"/>
              </a:solidFill>
              <a:latin typeface="Tw Cen MT" pitchFamily="34" charset="0"/>
              <a:cs typeface="Times New Roman" pitchFamily="18" charset="0"/>
            </a:endParaRPr>
          </a:p>
          <a:p>
            <a:pPr algn="just" eaLnBrk="1"/>
            <a:endParaRPr lang="en-US" sz="1600" smtClean="0">
              <a:solidFill>
                <a:srgbClr val="262626"/>
              </a:solidFill>
              <a:latin typeface="Tw Cen MT" pitchFamily="34" charset="0"/>
              <a:cs typeface="Times New Roman" pitchFamily="18" charset="0"/>
            </a:endParaRPr>
          </a:p>
          <a:p>
            <a:pPr algn="just" eaLnBrk="1"/>
            <a:endParaRPr lang="en-US" sz="1600" smtClean="0">
              <a:solidFill>
                <a:srgbClr val="262626"/>
              </a:solidFill>
              <a:latin typeface="Tw Cen MT" pitchFamily="34" charset="0"/>
              <a:cs typeface="Times New Roman" pitchFamily="18" charset="0"/>
            </a:endParaRPr>
          </a:p>
          <a:p>
            <a:pPr algn="just" eaLnBrk="1"/>
            <a:endParaRPr lang="en-US" sz="1600" smtClean="0">
              <a:solidFill>
                <a:srgbClr val="262626"/>
              </a:solidFill>
              <a:latin typeface="Tw Cen MT" pitchFamily="34" charset="0"/>
              <a:cs typeface="Times New Roman" pitchFamily="18" charset="0"/>
            </a:endParaRPr>
          </a:p>
          <a:p>
            <a:pPr algn="just" eaLnBrk="1"/>
            <a:endParaRPr lang="en-US" sz="1600" smtClean="0">
              <a:solidFill>
                <a:srgbClr val="262626"/>
              </a:solidFill>
              <a:latin typeface="Tw Cen MT" pitchFamily="34" charset="0"/>
              <a:cs typeface="Times New Roman" pitchFamily="18" charset="0"/>
            </a:endParaRPr>
          </a:p>
          <a:p>
            <a:pPr algn="just" eaLnBrk="1"/>
            <a:endParaRPr lang="en-US" sz="1600" smtClean="0">
              <a:solidFill>
                <a:srgbClr val="262626"/>
              </a:solidFill>
              <a:latin typeface="Tw Cen MT" pitchFamily="34" charset="0"/>
              <a:cs typeface="Times New Roman" pitchFamily="18" charset="0"/>
            </a:endParaRPr>
          </a:p>
          <a:p>
            <a:pPr algn="just" eaLnBrk="1">
              <a:buFont typeface="Wingdings" pitchFamily="2" charset="2"/>
              <a:buNone/>
            </a:pPr>
            <a:endParaRPr sz="1200" smtClean="0">
              <a:latin typeface="Calibri" pitchFamily="34" charset="0"/>
              <a:cs typeface="Times New Roman" pitchFamily="18" charset="0"/>
            </a:endParaRPr>
          </a:p>
          <a:p>
            <a:pPr algn="just" eaLnBrk="1">
              <a:buFont typeface="Wingdings" pitchFamily="2" charset="2"/>
              <a:buNone/>
            </a:pPr>
            <a:endParaRPr sz="1200" smtClean="0">
              <a:latin typeface="Calibri" pitchFamily="34" charset="0"/>
              <a:cs typeface="Times New Roman" pitchFamily="18" charset="0"/>
            </a:endParaRPr>
          </a:p>
          <a:p>
            <a:pPr algn="just" eaLnBrk="1">
              <a:buFont typeface="Wingdings" pitchFamily="2" charset="2"/>
              <a:buNone/>
            </a:pPr>
            <a:endParaRPr sz="1200" smtClean="0">
              <a:latin typeface="Calibri" pitchFamily="34" charset="0"/>
              <a:cs typeface="Times New Roman" pitchFamily="18" charset="0"/>
            </a:endParaRPr>
          </a:p>
          <a:p>
            <a:pPr algn="just" eaLnBrk="1">
              <a:buFont typeface="Wingdings" pitchFamily="2" charset="2"/>
              <a:buNone/>
            </a:pPr>
            <a:r>
              <a:rPr sz="1200" smtClean="0">
                <a:latin typeface="Calibri" pitchFamily="34" charset="0"/>
                <a:cs typeface="Times New Roman" pitchFamily="18" charset="0"/>
              </a:rPr>
              <a:t>*    </a:t>
            </a:r>
            <a:r>
              <a:rPr sz="1400" smtClean="0">
                <a:latin typeface="Calibri" pitchFamily="34" charset="0"/>
                <a:cs typeface="Times New Roman" pitchFamily="18" charset="0"/>
              </a:rPr>
              <a:t>По материалам Пресс-релиза и Акта Счетной палаты Российской Федерации от 31 октября 2013 года</a:t>
            </a:r>
            <a:br>
              <a:rPr sz="1400" smtClean="0">
                <a:latin typeface="Calibri" pitchFamily="34" charset="0"/>
                <a:cs typeface="Times New Roman" pitchFamily="18" charset="0"/>
              </a:rPr>
            </a:br>
            <a:r>
              <a:rPr sz="1400" smtClean="0">
                <a:latin typeface="Calibri" pitchFamily="34" charset="0"/>
                <a:cs typeface="Times New Roman" pitchFamily="18" charset="0"/>
              </a:rPr>
              <a:t>по результатам контрольного мероприятия «Проверка деятельности Федерального фонда содействия развитию жилищного строительства, а также эффективности выполнения фондом возложенных на него функций в 2011-2012 годах и истекшем периоде 2013 года»</a:t>
            </a:r>
            <a:endParaRPr sz="1400" smtClean="0">
              <a:latin typeface="Calibri" pitchFamily="34" charset="0"/>
            </a:endParaRPr>
          </a:p>
          <a:p>
            <a:pPr algn="just" eaLnBrk="1">
              <a:buFont typeface="Wingdings" pitchFamily="2" charset="2"/>
              <a:buNone/>
            </a:pPr>
            <a:endParaRPr sz="1200" smtClean="0">
              <a:latin typeface="Calibri" pitchFamily="34" charset="0"/>
              <a:cs typeface="Times New Roman" pitchFamily="18" charset="0"/>
            </a:endParaRPr>
          </a:p>
          <a:p>
            <a:pPr algn="just" eaLnBrk="1"/>
            <a:endParaRPr smtClean="0">
              <a:solidFill>
                <a:srgbClr val="26262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9" name="Скругленный прямоугольник 8"/>
          <p:cNvSpPr>
            <a:spLocks noChangeArrowheads="1"/>
          </p:cNvSpPr>
          <p:nvPr/>
        </p:nvSpPr>
        <p:spPr bwMode="auto">
          <a:xfrm>
            <a:off x="428625" y="2214563"/>
            <a:ext cx="8243888" cy="2000250"/>
          </a:xfrm>
          <a:custGeom>
            <a:avLst/>
            <a:gdLst>
              <a:gd name="T0" fmla="*/ 4121970 w 8243882"/>
              <a:gd name="T1" fmla="*/ 0 h 1512883"/>
              <a:gd name="T2" fmla="*/ 8243940 w 8243882"/>
              <a:gd name="T3" fmla="*/ 7063335 h 1512883"/>
              <a:gd name="T4" fmla="*/ 4121970 w 8243882"/>
              <a:gd name="T5" fmla="*/ 14126650 h 1512883"/>
              <a:gd name="T6" fmla="*/ 0 w 8243882"/>
              <a:gd name="T7" fmla="*/ 7063335 h 1512883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73854 w 8243882"/>
              <a:gd name="T13" fmla="*/ 73854 h 1512883"/>
              <a:gd name="T14" fmla="*/ 8170030 w 8243882"/>
              <a:gd name="T15" fmla="*/ 1439029 h 151288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243882" h="1512883">
                <a:moveTo>
                  <a:pt x="252147" y="0"/>
                </a:moveTo>
                <a:lnTo>
                  <a:pt x="252146" y="0"/>
                </a:lnTo>
                <a:cubicBezTo>
                  <a:pt x="112890" y="0"/>
                  <a:pt x="0" y="112890"/>
                  <a:pt x="0" y="252146"/>
                </a:cubicBezTo>
                <a:lnTo>
                  <a:pt x="0" y="1260736"/>
                </a:lnTo>
                <a:cubicBezTo>
                  <a:pt x="0" y="1399992"/>
                  <a:pt x="112890" y="1512882"/>
                  <a:pt x="252146" y="1512883"/>
                </a:cubicBezTo>
                <a:lnTo>
                  <a:pt x="7991735" y="1512883"/>
                </a:lnTo>
                <a:cubicBezTo>
                  <a:pt x="8130991" y="1512882"/>
                  <a:pt x="8243882" y="1399992"/>
                  <a:pt x="8243882" y="1260736"/>
                </a:cubicBezTo>
                <a:lnTo>
                  <a:pt x="8243882" y="252147"/>
                </a:lnTo>
                <a:cubicBezTo>
                  <a:pt x="8243882" y="112890"/>
                  <a:pt x="8130991" y="0"/>
                  <a:pt x="7991735" y="0"/>
                </a:cubicBezTo>
                <a:close/>
              </a:path>
            </a:pathLst>
          </a:custGeom>
          <a:solidFill>
            <a:srgbClr val="5D90BB"/>
          </a:solidFill>
          <a:ln w="25402">
            <a:solidFill>
              <a:srgbClr val="FFFFFF"/>
            </a:solidFill>
            <a:miter lim="800000"/>
            <a:headEnd/>
            <a:tailEnd/>
          </a:ln>
        </p:spPr>
        <p:txBody>
          <a:bodyPr anchor="ctr"/>
          <a:lstStyle/>
          <a:p>
            <a:pPr indent="446088"/>
            <a:r>
              <a:rPr lang="ru-RU" sz="2400">
                <a:solidFill>
                  <a:srgbClr val="FFFFFF"/>
                </a:solidFill>
                <a:latin typeface="Calibri" pitchFamily="34" charset="0"/>
                <a:cs typeface="Times New Roman" pitchFamily="18" charset="0"/>
              </a:rPr>
              <a:t>Финансовых нарушений в деятельности Федерального фонда содействия развитию жилищного строительства не установлено</a:t>
            </a:r>
            <a:endParaRPr lang="ru-RU" sz="2400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B7D3ED"/>
            </a:gs>
            <a:gs pos="100000">
              <a:srgbClr val="D2E2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Номер слайда 2"/>
          <p:cNvSpPr txBox="1">
            <a:spLocks noChangeArrowheads="1"/>
          </p:cNvSpPr>
          <p:nvPr/>
        </p:nvSpPr>
        <p:spPr bwMode="auto">
          <a:xfrm>
            <a:off x="0" y="6248400"/>
            <a:ext cx="533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/>
            <a:fld id="{152B4306-7548-415B-9310-6ABF6223A317}" type="slidenum">
              <a:rPr lang="ru-RU" sz="1600" b="1">
                <a:solidFill>
                  <a:srgbClr val="775F55"/>
                </a:solidFill>
                <a:latin typeface="Calibri" pitchFamily="34" charset="0"/>
              </a:rPr>
              <a:pPr algn="ctr"/>
              <a:t>2</a:t>
            </a:fld>
            <a:endParaRPr lang="ru-RU" sz="1600" b="1">
              <a:solidFill>
                <a:srgbClr val="775F55"/>
              </a:solidFill>
              <a:latin typeface="Calibri" pitchFamily="34" charset="0"/>
            </a:endParaRPr>
          </a:p>
        </p:txBody>
      </p:sp>
      <p:sp>
        <p:nvSpPr>
          <p:cNvPr id="8195" name="Заголовок 4"/>
          <p:cNvSpPr txBox="1">
            <a:spLocks noChangeArrowheads="1"/>
          </p:cNvSpPr>
          <p:nvPr/>
        </p:nvSpPr>
        <p:spPr bwMode="auto">
          <a:xfrm>
            <a:off x="-107950" y="260350"/>
            <a:ext cx="92519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Ctr="1"/>
          <a:lstStyle/>
          <a:p>
            <a:pPr algn="ctr"/>
            <a:r>
              <a:rPr lang="ru-RU" sz="2400" b="1">
                <a:solidFill>
                  <a:srgbClr val="355D7E"/>
                </a:solidFill>
                <a:latin typeface="Calibri" pitchFamily="34" charset="0"/>
                <a:cs typeface="Arial" charset="0"/>
              </a:rPr>
              <a:t>Вовлечение федеральных земельных участков</a:t>
            </a:r>
          </a:p>
          <a:p>
            <a:pPr algn="ctr"/>
            <a:r>
              <a:rPr lang="ru-RU" sz="2400" b="1">
                <a:solidFill>
                  <a:srgbClr val="355D7E"/>
                </a:solidFill>
                <a:latin typeface="Calibri" pitchFamily="34" charset="0"/>
                <a:cs typeface="Arial" charset="0"/>
              </a:rPr>
              <a:t>в гражданский оборот</a:t>
            </a:r>
          </a:p>
        </p:txBody>
      </p:sp>
      <p:sp>
        <p:nvSpPr>
          <p:cNvPr id="8196" name="Прямоугольник 11"/>
          <p:cNvSpPr>
            <a:spLocks noChangeArrowheads="1"/>
          </p:cNvSpPr>
          <p:nvPr/>
        </p:nvSpPr>
        <p:spPr bwMode="auto">
          <a:xfrm>
            <a:off x="2286000" y="2984500"/>
            <a:ext cx="45720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197" name="Прямоугольник 12"/>
          <p:cNvSpPr>
            <a:spLocks noChangeArrowheads="1"/>
          </p:cNvSpPr>
          <p:nvPr/>
        </p:nvSpPr>
        <p:spPr bwMode="auto">
          <a:xfrm>
            <a:off x="2286000" y="3260725"/>
            <a:ext cx="457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198" name="Прямоугольник 13"/>
          <p:cNvSpPr>
            <a:spLocks noChangeArrowheads="1"/>
          </p:cNvSpPr>
          <p:nvPr/>
        </p:nvSpPr>
        <p:spPr bwMode="auto">
          <a:xfrm>
            <a:off x="2286000" y="1598613"/>
            <a:ext cx="4572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solidFill>
                <a:srgbClr val="000000"/>
              </a:solidFill>
            </a:endParaRPr>
          </a:p>
        </p:txBody>
      </p:sp>
      <p:grpSp>
        <p:nvGrpSpPr>
          <p:cNvPr id="8199" name="Группа 14"/>
          <p:cNvGrpSpPr>
            <a:grpSpLocks/>
          </p:cNvGrpSpPr>
          <p:nvPr/>
        </p:nvGrpSpPr>
        <p:grpSpPr bwMode="auto">
          <a:xfrm>
            <a:off x="611188" y="1628775"/>
            <a:ext cx="7885112" cy="1363663"/>
            <a:chOff x="611184" y="1628775"/>
            <a:chExt cx="7885108" cy="1363663"/>
          </a:xfrm>
        </p:grpSpPr>
        <p:sp>
          <p:nvSpPr>
            <p:cNvPr id="8206" name="Прямоугольник 23"/>
            <p:cNvSpPr>
              <a:spLocks noChangeArrowheads="1"/>
            </p:cNvSpPr>
            <p:nvPr/>
          </p:nvSpPr>
          <p:spPr bwMode="auto">
            <a:xfrm>
              <a:off x="611184" y="1628775"/>
              <a:ext cx="7885108" cy="1363663"/>
            </a:xfrm>
            <a:prstGeom prst="rect">
              <a:avLst/>
            </a:prstGeom>
            <a:solidFill>
              <a:srgbClr val="94B6D2"/>
            </a:solidFill>
            <a:ln w="25402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8207" name="Прямоугольник 24"/>
            <p:cNvSpPr>
              <a:spLocks noChangeArrowheads="1"/>
            </p:cNvSpPr>
            <p:nvPr/>
          </p:nvSpPr>
          <p:spPr bwMode="auto">
            <a:xfrm>
              <a:off x="611184" y="1628775"/>
              <a:ext cx="7885108" cy="1363663"/>
            </a:xfrm>
            <a:prstGeom prst="rect">
              <a:avLst/>
            </a:prstGeom>
            <a:solidFill>
              <a:srgbClr val="5D90BB"/>
            </a:solidFill>
            <a:ln w="9525">
              <a:noFill/>
              <a:miter lim="800000"/>
              <a:headEnd/>
              <a:tailEnd/>
            </a:ln>
          </p:spPr>
          <p:txBody>
            <a:bodyPr lIns="68580" tIns="68580" rIns="68580" bIns="68580" anchor="ctr" anchorCtr="1"/>
            <a:lstStyle/>
            <a:p>
              <a:pPr algn="ctr"/>
              <a:r>
                <a:rPr lang="ru-RU" dirty="0">
                  <a:solidFill>
                    <a:srgbClr val="FFFFFF"/>
                  </a:solidFill>
                  <a:latin typeface="Calibri" pitchFamily="34" charset="0"/>
                </a:rPr>
                <a:t>Вовлечено в гражданский оборот </a:t>
              </a:r>
              <a:r>
                <a:rPr lang="ru-RU" b="1" dirty="0" smtClean="0">
                  <a:solidFill>
                    <a:srgbClr val="FFFFFF"/>
                  </a:solidFill>
                  <a:latin typeface="Calibri" pitchFamily="34" charset="0"/>
                </a:rPr>
                <a:t>30,88 </a:t>
              </a:r>
              <a:r>
                <a:rPr lang="ru-RU" b="1" dirty="0">
                  <a:solidFill>
                    <a:srgbClr val="FFFFFF"/>
                  </a:solidFill>
                  <a:latin typeface="Calibri" pitchFamily="34" charset="0"/>
                </a:rPr>
                <a:t>тыс. га </a:t>
              </a:r>
              <a:r>
                <a:rPr lang="ru-RU" dirty="0">
                  <a:solidFill>
                    <a:srgbClr val="FFFFFF"/>
                  </a:solidFill>
                  <a:latin typeface="Calibri" pitchFamily="34" charset="0"/>
                </a:rPr>
                <a:t>федеральных земель</a:t>
              </a:r>
            </a:p>
            <a:p>
              <a:pPr algn="ctr"/>
              <a:r>
                <a:rPr lang="ru-RU" dirty="0">
                  <a:solidFill>
                    <a:srgbClr val="FFFFFF"/>
                  </a:solidFill>
                  <a:latin typeface="Calibri" pitchFamily="34" charset="0"/>
                </a:rPr>
                <a:t>в </a:t>
              </a:r>
              <a:r>
                <a:rPr lang="ru-RU" b="1" dirty="0">
                  <a:solidFill>
                    <a:srgbClr val="FFFFFF"/>
                  </a:solidFill>
                  <a:latin typeface="Calibri" pitchFamily="34" charset="0"/>
                </a:rPr>
                <a:t>74</a:t>
              </a:r>
              <a:r>
                <a:rPr lang="ru-RU" dirty="0">
                  <a:solidFill>
                    <a:srgbClr val="FFFFFF"/>
                  </a:solidFill>
                  <a:latin typeface="Calibri" pitchFamily="34" charset="0"/>
                </a:rPr>
                <a:t> субъектах Российской Федерации,</a:t>
              </a:r>
            </a:p>
            <a:p>
              <a:pPr algn="ctr"/>
              <a:r>
                <a:rPr lang="ru-RU" dirty="0">
                  <a:solidFill>
                    <a:srgbClr val="FFFFFF"/>
                  </a:solidFill>
                  <a:latin typeface="Calibri" pitchFamily="34" charset="0"/>
                </a:rPr>
                <a:t>из них:</a:t>
              </a:r>
            </a:p>
            <a:p>
              <a:pPr algn="ctr">
                <a:lnSpc>
                  <a:spcPct val="90000"/>
                </a:lnSpc>
                <a:spcAft>
                  <a:spcPts val="400"/>
                </a:spcAft>
              </a:pPr>
              <a:endParaRPr lang="ru-RU" sz="900" dirty="0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grpSp>
        <p:nvGrpSpPr>
          <p:cNvPr id="8200" name="Группа 15"/>
          <p:cNvGrpSpPr>
            <a:grpSpLocks/>
          </p:cNvGrpSpPr>
          <p:nvPr/>
        </p:nvGrpSpPr>
        <p:grpSpPr bwMode="auto">
          <a:xfrm>
            <a:off x="611188" y="3284538"/>
            <a:ext cx="7885112" cy="1363662"/>
            <a:chOff x="611184" y="3284533"/>
            <a:chExt cx="7885108" cy="1363663"/>
          </a:xfrm>
        </p:grpSpPr>
        <p:sp>
          <p:nvSpPr>
            <p:cNvPr id="8204" name="Прямоугольник 21"/>
            <p:cNvSpPr>
              <a:spLocks noChangeArrowheads="1"/>
            </p:cNvSpPr>
            <p:nvPr/>
          </p:nvSpPr>
          <p:spPr bwMode="auto">
            <a:xfrm>
              <a:off x="611184" y="3284533"/>
              <a:ext cx="7885108" cy="1363663"/>
            </a:xfrm>
            <a:prstGeom prst="rect">
              <a:avLst/>
            </a:prstGeom>
            <a:solidFill>
              <a:srgbClr val="5D90BB"/>
            </a:solidFill>
            <a:ln w="25402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8205" name="Прямоугольник 22"/>
            <p:cNvSpPr>
              <a:spLocks noChangeArrowheads="1"/>
            </p:cNvSpPr>
            <p:nvPr/>
          </p:nvSpPr>
          <p:spPr bwMode="auto">
            <a:xfrm>
              <a:off x="611184" y="3284533"/>
              <a:ext cx="7885108" cy="1363663"/>
            </a:xfrm>
            <a:prstGeom prst="rect">
              <a:avLst/>
            </a:prstGeom>
            <a:solidFill>
              <a:srgbClr val="5D90BB"/>
            </a:solidFill>
            <a:ln w="9525">
              <a:noFill/>
              <a:miter lim="800000"/>
              <a:headEnd/>
              <a:tailEnd/>
            </a:ln>
          </p:spPr>
          <p:txBody>
            <a:bodyPr lIns="41906" tIns="41906" rIns="41906" bIns="41906" anchor="ctr" anchorCtr="1"/>
            <a:lstStyle/>
            <a:p>
              <a:pPr algn="ctr"/>
              <a:r>
                <a:rPr lang="ru-RU" dirty="0">
                  <a:solidFill>
                    <a:srgbClr val="FFFFFF"/>
                  </a:solidFill>
                  <a:latin typeface="Calibri" pitchFamily="34" charset="0"/>
                </a:rPr>
                <a:t>для управления и распоряжения </a:t>
              </a:r>
              <a:r>
                <a:rPr lang="ru-RU" dirty="0" smtClean="0">
                  <a:solidFill>
                    <a:srgbClr val="FFFFFF"/>
                  </a:solidFill>
                  <a:latin typeface="Calibri" pitchFamily="34" charset="0"/>
                </a:rPr>
                <a:t>61 субъекту  </a:t>
              </a:r>
              <a:r>
                <a:rPr lang="ru-RU" dirty="0">
                  <a:solidFill>
                    <a:srgbClr val="FFFFFF"/>
                  </a:solidFill>
                  <a:latin typeface="Calibri" pitchFamily="34" charset="0"/>
                </a:rPr>
                <a:t>Российской Федерации  передано </a:t>
              </a:r>
              <a:r>
                <a:rPr lang="ru-RU" b="1" dirty="0" smtClean="0">
                  <a:solidFill>
                    <a:srgbClr val="FFFFFF"/>
                  </a:solidFill>
                  <a:latin typeface="Calibri" pitchFamily="34" charset="0"/>
                </a:rPr>
                <a:t>12,06 </a:t>
              </a:r>
              <a:r>
                <a:rPr lang="ru-RU" b="1" dirty="0">
                  <a:solidFill>
                    <a:srgbClr val="FFFFFF"/>
                  </a:solidFill>
                  <a:latin typeface="Calibri" pitchFamily="34" charset="0"/>
                </a:rPr>
                <a:t>тыс. га</a:t>
              </a:r>
            </a:p>
          </p:txBody>
        </p:sp>
      </p:grpSp>
      <p:grpSp>
        <p:nvGrpSpPr>
          <p:cNvPr id="8201" name="Группа 17"/>
          <p:cNvGrpSpPr>
            <a:grpSpLocks/>
          </p:cNvGrpSpPr>
          <p:nvPr/>
        </p:nvGrpSpPr>
        <p:grpSpPr bwMode="auto">
          <a:xfrm>
            <a:off x="611188" y="5013325"/>
            <a:ext cx="7885112" cy="1362075"/>
            <a:chOff x="611184" y="5013326"/>
            <a:chExt cx="7885108" cy="1362071"/>
          </a:xfrm>
        </p:grpSpPr>
        <p:sp>
          <p:nvSpPr>
            <p:cNvPr id="8202" name="Прямоугольник 19"/>
            <p:cNvSpPr>
              <a:spLocks noChangeArrowheads="1"/>
            </p:cNvSpPr>
            <p:nvPr/>
          </p:nvSpPr>
          <p:spPr bwMode="auto">
            <a:xfrm>
              <a:off x="611184" y="5013326"/>
              <a:ext cx="7885108" cy="1362071"/>
            </a:xfrm>
            <a:prstGeom prst="rect">
              <a:avLst/>
            </a:prstGeom>
            <a:solidFill>
              <a:srgbClr val="5D90BB"/>
            </a:solidFill>
            <a:ln w="25402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8203" name="Прямоугольник 20"/>
            <p:cNvSpPr>
              <a:spLocks noChangeArrowheads="1"/>
            </p:cNvSpPr>
            <p:nvPr/>
          </p:nvSpPr>
          <p:spPr bwMode="auto">
            <a:xfrm>
              <a:off x="611184" y="5013326"/>
              <a:ext cx="7885108" cy="1362071"/>
            </a:xfrm>
            <a:prstGeom prst="rect">
              <a:avLst/>
            </a:prstGeom>
            <a:solidFill>
              <a:srgbClr val="5D90BB"/>
            </a:solidFill>
            <a:ln w="9525">
              <a:noFill/>
              <a:miter lim="800000"/>
              <a:headEnd/>
              <a:tailEnd/>
            </a:ln>
          </p:spPr>
          <p:txBody>
            <a:bodyPr lIns="41906" tIns="41906" rIns="41906" bIns="41906" anchor="ctr" anchorCtr="1"/>
            <a:lstStyle/>
            <a:p>
              <a:pPr algn="ctr" defTabSz="487363">
                <a:lnSpc>
                  <a:spcPct val="90000"/>
                </a:lnSpc>
              </a:pPr>
              <a:r>
                <a:rPr lang="ru-RU" dirty="0">
                  <a:solidFill>
                    <a:srgbClr val="FFFFFF"/>
                  </a:solidFill>
                  <a:latin typeface="Calibri" pitchFamily="34" charset="0"/>
                </a:rPr>
                <a:t>в собственность Фонда передано </a:t>
              </a:r>
              <a:r>
                <a:rPr lang="ru-RU" b="1" dirty="0" smtClean="0">
                  <a:solidFill>
                    <a:srgbClr val="FFFFFF"/>
                  </a:solidFill>
                  <a:latin typeface="Calibri" pitchFamily="34" charset="0"/>
                </a:rPr>
                <a:t>18,82 </a:t>
              </a:r>
              <a:r>
                <a:rPr lang="ru-RU" b="1" dirty="0">
                  <a:solidFill>
                    <a:srgbClr val="FFFFFF"/>
                  </a:solidFill>
                  <a:latin typeface="Calibri" pitchFamily="34" charset="0"/>
                </a:rPr>
                <a:t>тыс.га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B7D3ED"/>
            </a:gs>
            <a:gs pos="100000">
              <a:srgbClr val="D2E2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Группа 3"/>
          <p:cNvGrpSpPr>
            <a:grpSpLocks/>
          </p:cNvGrpSpPr>
          <p:nvPr/>
        </p:nvGrpSpPr>
        <p:grpSpPr bwMode="auto">
          <a:xfrm>
            <a:off x="574675" y="908050"/>
            <a:ext cx="7885113" cy="1363663"/>
            <a:chOff x="574672" y="908054"/>
            <a:chExt cx="7885108" cy="1363663"/>
          </a:xfrm>
        </p:grpSpPr>
        <p:sp>
          <p:nvSpPr>
            <p:cNvPr id="9227" name="Прямоугольник 4"/>
            <p:cNvSpPr>
              <a:spLocks noChangeArrowheads="1"/>
            </p:cNvSpPr>
            <p:nvPr/>
          </p:nvSpPr>
          <p:spPr bwMode="auto">
            <a:xfrm>
              <a:off x="574672" y="908054"/>
              <a:ext cx="7885108" cy="1081085"/>
            </a:xfrm>
            <a:prstGeom prst="rect">
              <a:avLst/>
            </a:prstGeom>
            <a:solidFill>
              <a:srgbClr val="5D90BB"/>
            </a:solidFill>
            <a:ln w="25402">
              <a:solidFill>
                <a:srgbClr val="FFFFFF"/>
              </a:solidFill>
              <a:miter lim="800000"/>
              <a:headEnd/>
              <a:tailEnd/>
            </a:ln>
          </p:spPr>
          <p:txBody>
            <a:bodyPr anchor="ctr" anchorCtr="1"/>
            <a:lstStyle/>
            <a:p>
              <a:pPr algn="ctr"/>
              <a:r>
                <a:rPr lang="ru-RU" dirty="0">
                  <a:solidFill>
                    <a:srgbClr val="FFFFFF"/>
                  </a:solidFill>
                  <a:latin typeface="Calibri" pitchFamily="34" charset="0"/>
                </a:rPr>
                <a:t>По итогам проведенных аукционов Фондом «РЖС» были предоставлены земельные участки  общей площадью </a:t>
              </a:r>
              <a:r>
                <a:rPr lang="ru-RU" sz="2000" b="1" dirty="0" smtClean="0">
                  <a:solidFill>
                    <a:srgbClr val="FFFFFF"/>
                  </a:solidFill>
                  <a:latin typeface="Calibri" pitchFamily="34" charset="0"/>
                </a:rPr>
                <a:t>10,1 </a:t>
              </a:r>
              <a:r>
                <a:rPr lang="ru-RU" sz="2000" b="1" dirty="0">
                  <a:solidFill>
                    <a:srgbClr val="FFFFFF"/>
                  </a:solidFill>
                  <a:latin typeface="Calibri" pitchFamily="34" charset="0"/>
                </a:rPr>
                <a:t>тыс. </a:t>
              </a:r>
              <a:r>
                <a:rPr lang="ru-RU" sz="2000" b="1" dirty="0" smtClean="0">
                  <a:solidFill>
                    <a:srgbClr val="FFFFFF"/>
                  </a:solidFill>
                  <a:latin typeface="Calibri" pitchFamily="34" charset="0"/>
                </a:rPr>
                <a:t>га</a:t>
              </a:r>
              <a:endParaRPr lang="ru-RU" dirty="0">
                <a:solidFill>
                  <a:srgbClr val="FFFFFF"/>
                </a:solidFill>
                <a:latin typeface="Calibri" pitchFamily="34" charset="0"/>
              </a:endParaRPr>
            </a:p>
            <a:p>
              <a:pPr algn="ctr"/>
              <a:r>
                <a:rPr lang="ru-RU" dirty="0">
                  <a:solidFill>
                    <a:srgbClr val="FFFFFF"/>
                  </a:solidFill>
                  <a:latin typeface="Calibri" pitchFamily="34" charset="0"/>
                </a:rPr>
                <a:t>в </a:t>
              </a:r>
              <a:r>
                <a:rPr lang="ru-RU" sz="2000" b="1" dirty="0">
                  <a:solidFill>
                    <a:srgbClr val="FFFFFF"/>
                  </a:solidFill>
                  <a:latin typeface="Calibri" pitchFamily="34" charset="0"/>
                </a:rPr>
                <a:t>51</a:t>
              </a:r>
              <a:r>
                <a:rPr lang="ru-RU" dirty="0">
                  <a:solidFill>
                    <a:srgbClr val="FFFFFF"/>
                  </a:solidFill>
                  <a:latin typeface="Calibri" pitchFamily="34" charset="0"/>
                </a:rPr>
                <a:t> субъекте Российской Федерации</a:t>
              </a:r>
            </a:p>
          </p:txBody>
        </p:sp>
        <p:sp>
          <p:nvSpPr>
            <p:cNvPr id="9228" name="Прямоугольник 5"/>
            <p:cNvSpPr>
              <a:spLocks noChangeArrowheads="1"/>
            </p:cNvSpPr>
            <p:nvPr/>
          </p:nvSpPr>
          <p:spPr bwMode="auto">
            <a:xfrm>
              <a:off x="574672" y="908054"/>
              <a:ext cx="7885108" cy="1363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8580" tIns="68580" rIns="68580" bIns="68580" anchor="ctr" anchorCtr="1"/>
            <a:lstStyle/>
            <a:p>
              <a:pPr algn="ctr" defTabSz="531813">
                <a:lnSpc>
                  <a:spcPct val="90000"/>
                </a:lnSpc>
                <a:spcAft>
                  <a:spcPts val="400"/>
                </a:spcAft>
              </a:pPr>
              <a:endParaRPr lang="ru-RU" sz="900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9219" name="Заголовок 4"/>
          <p:cNvSpPr txBox="1">
            <a:spLocks noChangeArrowheads="1"/>
          </p:cNvSpPr>
          <p:nvPr/>
        </p:nvSpPr>
        <p:spPr bwMode="auto">
          <a:xfrm>
            <a:off x="-107950" y="260350"/>
            <a:ext cx="92519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Ctr="1"/>
          <a:lstStyle/>
          <a:p>
            <a:pPr algn="ctr"/>
            <a:r>
              <a:rPr lang="ru-RU" sz="2400" b="1">
                <a:solidFill>
                  <a:srgbClr val="355D7E"/>
                </a:solidFill>
                <a:latin typeface="Calibri" pitchFamily="34" charset="0"/>
                <a:cs typeface="Arial" charset="0"/>
              </a:rPr>
              <a:t>Предоставление земельных участков на аукционах</a:t>
            </a:r>
          </a:p>
        </p:txBody>
      </p:sp>
      <p:sp>
        <p:nvSpPr>
          <p:cNvPr id="9220" name="Прямоугольник 7"/>
          <p:cNvSpPr>
            <a:spLocks noChangeArrowheads="1"/>
          </p:cNvSpPr>
          <p:nvPr/>
        </p:nvSpPr>
        <p:spPr bwMode="auto">
          <a:xfrm>
            <a:off x="2286000" y="2967038"/>
            <a:ext cx="4572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Прямоугольник 8"/>
          <p:cNvSpPr/>
          <p:nvPr/>
        </p:nvSpPr>
        <p:spPr>
          <a:xfrm>
            <a:off x="539750" y="2133600"/>
            <a:ext cx="7886700" cy="1655763"/>
          </a:xfrm>
          <a:prstGeom prst="rect">
            <a:avLst/>
          </a:prstGeom>
          <a:solidFill>
            <a:srgbClr val="5D90BB"/>
          </a:solidFill>
          <a:ln w="25402">
            <a:solidFill>
              <a:srgbClr val="FFFFFF"/>
            </a:solidFill>
            <a:prstDash val="solid"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b="1" kern="0" dirty="0">
                <a:solidFill>
                  <a:srgbClr val="FFFFFF"/>
                </a:solidFill>
                <a:latin typeface="Calibri"/>
              </a:rPr>
              <a:t>По итогам аукционов Фондом «РЖС» предоставлены:</a:t>
            </a:r>
            <a:endParaRPr lang="ru-RU" kern="0" dirty="0">
              <a:solidFill>
                <a:srgbClr val="FFFFFF"/>
              </a:solidFill>
              <a:latin typeface="Calibri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SzPct val="100000"/>
              <a:buFont typeface="Courier New" pitchFamily="49"/>
              <a:buChar char="o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b="1" kern="0" dirty="0" smtClean="0">
                <a:solidFill>
                  <a:srgbClr val="FFFFFF"/>
                </a:solidFill>
                <a:latin typeface="Calibri"/>
              </a:rPr>
              <a:t>289</a:t>
            </a:r>
            <a:r>
              <a:rPr lang="ru-RU" kern="0" dirty="0" smtClean="0">
                <a:solidFill>
                  <a:srgbClr val="FFFFFF"/>
                </a:solidFill>
                <a:latin typeface="Calibri"/>
              </a:rPr>
              <a:t> </a:t>
            </a:r>
            <a:r>
              <a:rPr lang="ru-RU" kern="0" dirty="0">
                <a:solidFill>
                  <a:srgbClr val="FFFFFF"/>
                </a:solidFill>
                <a:latin typeface="Calibri"/>
              </a:rPr>
              <a:t>земельных </a:t>
            </a:r>
            <a:r>
              <a:rPr lang="ru-RU" kern="0" dirty="0" smtClean="0">
                <a:solidFill>
                  <a:srgbClr val="FFFFFF"/>
                </a:solidFill>
                <a:latin typeface="Calibri"/>
              </a:rPr>
              <a:t>участков </a:t>
            </a:r>
            <a:r>
              <a:rPr lang="ru-RU" kern="0" dirty="0">
                <a:solidFill>
                  <a:srgbClr val="FFFFFF"/>
                </a:solidFill>
                <a:latin typeface="Calibri"/>
              </a:rPr>
              <a:t>площадью </a:t>
            </a:r>
            <a:r>
              <a:rPr lang="ru-RU" sz="2000" b="1" kern="0" dirty="0">
                <a:solidFill>
                  <a:srgbClr val="FFFFFF"/>
                </a:solidFill>
                <a:latin typeface="Calibri"/>
              </a:rPr>
              <a:t>9 </a:t>
            </a:r>
            <a:r>
              <a:rPr lang="ru-RU" sz="2000" b="1" kern="0" dirty="0" smtClean="0">
                <a:solidFill>
                  <a:srgbClr val="FFFFFF"/>
                </a:solidFill>
                <a:latin typeface="Calibri"/>
              </a:rPr>
              <a:t>428,3</a:t>
            </a:r>
            <a:r>
              <a:rPr lang="ru-RU" kern="0" dirty="0" smtClean="0">
                <a:solidFill>
                  <a:srgbClr val="FFFFFF"/>
                </a:solidFill>
                <a:latin typeface="Calibri"/>
              </a:rPr>
              <a:t> </a:t>
            </a:r>
            <a:r>
              <a:rPr lang="ru-RU" b="1" kern="0" dirty="0">
                <a:solidFill>
                  <a:srgbClr val="FFFFFF"/>
                </a:solidFill>
                <a:latin typeface="Calibri"/>
              </a:rPr>
              <a:t>га</a:t>
            </a:r>
            <a:r>
              <a:rPr lang="ru-RU" kern="0" dirty="0">
                <a:solidFill>
                  <a:srgbClr val="FFFFFF"/>
                </a:solidFill>
                <a:latin typeface="Calibri"/>
              </a:rPr>
              <a:t> для жилищного строительства,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SzPct val="100000"/>
              <a:buFont typeface="Courier New" pitchFamily="49"/>
              <a:buChar char="o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b="1" kern="0" dirty="0" smtClean="0">
                <a:solidFill>
                  <a:srgbClr val="FFFFFF"/>
                </a:solidFill>
                <a:latin typeface="Calibri"/>
              </a:rPr>
              <a:t>36</a:t>
            </a:r>
            <a:r>
              <a:rPr lang="ru-RU" kern="0" dirty="0" smtClean="0">
                <a:solidFill>
                  <a:srgbClr val="FFFFFF"/>
                </a:solidFill>
                <a:latin typeface="Calibri"/>
              </a:rPr>
              <a:t> </a:t>
            </a:r>
            <a:r>
              <a:rPr lang="ru-RU" kern="0" dirty="0">
                <a:solidFill>
                  <a:srgbClr val="FFFFFF"/>
                </a:solidFill>
                <a:latin typeface="Calibri"/>
              </a:rPr>
              <a:t>земельных участков общей площадью </a:t>
            </a:r>
            <a:r>
              <a:rPr lang="ru-RU" b="1" kern="0" dirty="0" smtClean="0">
                <a:solidFill>
                  <a:srgbClr val="FFFFFF"/>
                </a:solidFill>
                <a:latin typeface="Calibri"/>
              </a:rPr>
              <a:t>389,5</a:t>
            </a:r>
            <a:r>
              <a:rPr lang="ru-RU" kern="0" dirty="0" smtClean="0">
                <a:solidFill>
                  <a:srgbClr val="FFFFFF"/>
                </a:solidFill>
                <a:latin typeface="Calibri"/>
              </a:rPr>
              <a:t> </a:t>
            </a:r>
            <a:r>
              <a:rPr lang="ru-RU" b="1" kern="0" dirty="0">
                <a:solidFill>
                  <a:srgbClr val="FFFFFF"/>
                </a:solidFill>
                <a:latin typeface="Calibri"/>
              </a:rPr>
              <a:t>га</a:t>
            </a:r>
            <a:r>
              <a:rPr lang="ru-RU" kern="0" dirty="0">
                <a:solidFill>
                  <a:srgbClr val="FFFFFF"/>
                </a:solidFill>
                <a:latin typeface="Calibri"/>
              </a:rPr>
              <a:t> под размещение предприятий по производству строительных материалов,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SzPct val="100000"/>
              <a:buFont typeface="Courier New" pitchFamily="49"/>
              <a:buChar char="o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b="1" kern="0" dirty="0">
                <a:solidFill>
                  <a:srgbClr val="FFFFFF"/>
                </a:solidFill>
                <a:latin typeface="Calibri"/>
              </a:rPr>
              <a:t>52</a:t>
            </a:r>
            <a:r>
              <a:rPr lang="ru-RU" kern="0" dirty="0">
                <a:solidFill>
                  <a:srgbClr val="FFFFFF"/>
                </a:solidFill>
                <a:latin typeface="Calibri"/>
              </a:rPr>
              <a:t> земельных участка общей площадью </a:t>
            </a:r>
            <a:r>
              <a:rPr lang="ru-RU" b="1" kern="0" dirty="0">
                <a:solidFill>
                  <a:srgbClr val="FFFFFF"/>
                </a:solidFill>
                <a:latin typeface="Calibri"/>
              </a:rPr>
              <a:t>353,4 га </a:t>
            </a:r>
            <a:r>
              <a:rPr lang="ru-RU" kern="0" dirty="0">
                <a:solidFill>
                  <a:srgbClr val="FFFFFF"/>
                </a:solidFill>
                <a:latin typeface="Calibri"/>
              </a:rPr>
              <a:t>под иное строительство.</a:t>
            </a:r>
          </a:p>
        </p:txBody>
      </p:sp>
      <p:grpSp>
        <p:nvGrpSpPr>
          <p:cNvPr id="9222" name="Группа 13"/>
          <p:cNvGrpSpPr>
            <a:grpSpLocks/>
          </p:cNvGrpSpPr>
          <p:nvPr/>
        </p:nvGrpSpPr>
        <p:grpSpPr bwMode="auto">
          <a:xfrm>
            <a:off x="468313" y="3644900"/>
            <a:ext cx="7991475" cy="1362075"/>
            <a:chOff x="468309" y="3644898"/>
            <a:chExt cx="7991471" cy="1362071"/>
          </a:xfrm>
        </p:grpSpPr>
        <p:sp>
          <p:nvSpPr>
            <p:cNvPr id="9225" name="Прямоугольник 14"/>
            <p:cNvSpPr>
              <a:spLocks noChangeArrowheads="1"/>
            </p:cNvSpPr>
            <p:nvPr/>
          </p:nvSpPr>
          <p:spPr bwMode="auto">
            <a:xfrm>
              <a:off x="541333" y="3860797"/>
              <a:ext cx="7918447" cy="863595"/>
            </a:xfrm>
            <a:prstGeom prst="rect">
              <a:avLst/>
            </a:prstGeom>
            <a:solidFill>
              <a:srgbClr val="5D90BB"/>
            </a:solidFill>
            <a:ln w="25402">
              <a:solidFill>
                <a:srgbClr val="FFFFFF"/>
              </a:solidFill>
              <a:miter lim="800000"/>
              <a:headEnd/>
              <a:tailEnd/>
            </a:ln>
          </p:spPr>
          <p:txBody>
            <a:bodyPr anchor="ctr" anchorCtr="1"/>
            <a:lstStyle/>
            <a:p>
              <a:pPr algn="ctr"/>
              <a:r>
                <a:rPr lang="ru-RU" dirty="0">
                  <a:solidFill>
                    <a:srgbClr val="FFFFFF"/>
                  </a:solidFill>
                  <a:latin typeface="Calibri" pitchFamily="34" charset="0"/>
                </a:rPr>
                <a:t>Органами государственной власти </a:t>
              </a:r>
              <a:r>
                <a:rPr lang="ru-RU" sz="2000" b="1" dirty="0" smtClean="0">
                  <a:solidFill>
                    <a:srgbClr val="FFFFFF"/>
                  </a:solidFill>
                  <a:latin typeface="Calibri" pitchFamily="34" charset="0"/>
                </a:rPr>
                <a:t>36 </a:t>
              </a:r>
              <a:r>
                <a:rPr lang="ru-RU" sz="2000" b="1" dirty="0">
                  <a:solidFill>
                    <a:srgbClr val="FFFFFF"/>
                  </a:solidFill>
                  <a:latin typeface="Calibri" pitchFamily="34" charset="0"/>
                </a:rPr>
                <a:t>субъектов </a:t>
              </a:r>
              <a:r>
                <a:rPr lang="ru-RU" dirty="0">
                  <a:solidFill>
                    <a:srgbClr val="FFFFFF"/>
                  </a:solidFill>
                  <a:latin typeface="Calibri" pitchFamily="34" charset="0"/>
                </a:rPr>
                <a:t>Российской Федерации были проведены аукционы по </a:t>
              </a:r>
              <a:r>
                <a:rPr lang="ru-RU" b="1" dirty="0" smtClean="0">
                  <a:solidFill>
                    <a:srgbClr val="FFFFFF"/>
                  </a:solidFill>
                  <a:latin typeface="Calibri" pitchFamily="34" charset="0"/>
                </a:rPr>
                <a:t>140</a:t>
              </a:r>
              <a:r>
                <a:rPr lang="ru-RU" dirty="0" smtClean="0">
                  <a:solidFill>
                    <a:srgbClr val="FFFFFF"/>
                  </a:solidFill>
                  <a:latin typeface="Calibri" pitchFamily="34" charset="0"/>
                </a:rPr>
                <a:t> </a:t>
              </a:r>
              <a:r>
                <a:rPr lang="ru-RU" dirty="0">
                  <a:solidFill>
                    <a:srgbClr val="FFFFFF"/>
                  </a:solidFill>
                  <a:latin typeface="Calibri" pitchFamily="34" charset="0"/>
                </a:rPr>
                <a:t>участкам общей площадью </a:t>
              </a:r>
              <a:r>
                <a:rPr lang="ru-RU" sz="2000" b="1" dirty="0">
                  <a:solidFill>
                    <a:srgbClr val="FFFFFF"/>
                  </a:solidFill>
                  <a:latin typeface="Calibri" pitchFamily="34" charset="0"/>
                </a:rPr>
                <a:t>3 </a:t>
              </a:r>
              <a:r>
                <a:rPr lang="ru-RU" sz="2000" b="1" dirty="0" smtClean="0">
                  <a:solidFill>
                    <a:srgbClr val="FFFFFF"/>
                  </a:solidFill>
                  <a:latin typeface="Calibri" pitchFamily="34" charset="0"/>
                </a:rPr>
                <a:t>046 </a:t>
              </a:r>
              <a:r>
                <a:rPr lang="ru-RU" sz="2000" b="1" dirty="0">
                  <a:solidFill>
                    <a:srgbClr val="FFFFFF"/>
                  </a:solidFill>
                  <a:latin typeface="Calibri" pitchFamily="34" charset="0"/>
                </a:rPr>
                <a:t>га</a:t>
              </a:r>
              <a:endParaRPr lang="ru-RU" b="1" dirty="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9226" name="Прямоугольник 15"/>
            <p:cNvSpPr>
              <a:spLocks noChangeArrowheads="1"/>
            </p:cNvSpPr>
            <p:nvPr/>
          </p:nvSpPr>
          <p:spPr bwMode="auto">
            <a:xfrm>
              <a:off x="468309" y="3644898"/>
              <a:ext cx="7964488" cy="13620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8580" tIns="68580" rIns="68580" bIns="68580" anchor="ctr" anchorCtr="1"/>
            <a:lstStyle/>
            <a:p>
              <a:pPr algn="ctr" defTabSz="531813">
                <a:lnSpc>
                  <a:spcPct val="90000"/>
                </a:lnSpc>
                <a:spcAft>
                  <a:spcPts val="400"/>
                </a:spcAft>
              </a:pPr>
              <a:endParaRPr lang="ru-RU" sz="900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9223" name="Прямоугольник 18"/>
          <p:cNvSpPr>
            <a:spLocks noChangeArrowheads="1"/>
          </p:cNvSpPr>
          <p:nvPr/>
        </p:nvSpPr>
        <p:spPr bwMode="auto">
          <a:xfrm>
            <a:off x="539750" y="4797425"/>
            <a:ext cx="7885113" cy="1658938"/>
          </a:xfrm>
          <a:prstGeom prst="rect">
            <a:avLst/>
          </a:prstGeom>
          <a:solidFill>
            <a:srgbClr val="5D90BB"/>
          </a:solidFill>
          <a:ln w="25402">
            <a:solidFill>
              <a:srgbClr val="FFFFFF"/>
            </a:solidFill>
            <a:miter lim="800000"/>
            <a:headEnd/>
            <a:tailEnd/>
          </a:ln>
        </p:spPr>
        <p:txBody>
          <a:bodyPr anchor="ctr" anchorCtr="1"/>
          <a:lstStyle/>
          <a:p>
            <a:pPr algn="ctr"/>
            <a:r>
              <a:rPr lang="ru-RU" b="1">
                <a:solidFill>
                  <a:srgbClr val="FFFFFF"/>
                </a:solidFill>
                <a:latin typeface="Calibri" pitchFamily="34" charset="0"/>
              </a:rPr>
              <a:t>Общая площадь земельных участков, предоставленных Фондом «РЖС»</a:t>
            </a:r>
          </a:p>
          <a:p>
            <a:pPr algn="ctr"/>
            <a:r>
              <a:rPr lang="ru-RU" b="1">
                <a:solidFill>
                  <a:srgbClr val="FFFFFF"/>
                </a:solidFill>
                <a:latin typeface="Calibri" pitchFamily="34" charset="0"/>
              </a:rPr>
              <a:t>в 2013 году для целей жилищного строительства,</a:t>
            </a:r>
          </a:p>
          <a:p>
            <a:pPr algn="ctr"/>
            <a:r>
              <a:rPr lang="ru-RU" b="1">
                <a:solidFill>
                  <a:srgbClr val="FFFFFF"/>
                </a:solidFill>
                <a:latin typeface="Calibri" pitchFamily="34" charset="0"/>
              </a:rPr>
              <a:t>составила более </a:t>
            </a:r>
            <a:r>
              <a:rPr lang="ru-RU" sz="2000" b="1">
                <a:solidFill>
                  <a:srgbClr val="FFFFFF"/>
                </a:solidFill>
                <a:latin typeface="Calibri" pitchFamily="34" charset="0"/>
              </a:rPr>
              <a:t>40%</a:t>
            </a:r>
            <a:r>
              <a:rPr lang="ru-RU" b="1">
                <a:solidFill>
                  <a:srgbClr val="FFFFFF"/>
                </a:solidFill>
                <a:latin typeface="Calibri" pitchFamily="34" charset="0"/>
              </a:rPr>
              <a:t> от общей площади земельных участков,</a:t>
            </a:r>
          </a:p>
          <a:p>
            <a:pPr algn="ctr"/>
            <a:r>
              <a:rPr lang="ru-RU" b="1">
                <a:solidFill>
                  <a:srgbClr val="FFFFFF"/>
                </a:solidFill>
                <a:latin typeface="Calibri" pitchFamily="34" charset="0"/>
              </a:rPr>
              <a:t>предоставленных в целях жилищного строительства на аукционах</a:t>
            </a:r>
          </a:p>
          <a:p>
            <a:pPr algn="ctr"/>
            <a:r>
              <a:rPr lang="ru-RU" b="1">
                <a:solidFill>
                  <a:srgbClr val="FFFFFF"/>
                </a:solidFill>
                <a:latin typeface="Calibri" pitchFamily="34" charset="0"/>
              </a:rPr>
              <a:t>в Российской Федерации </a:t>
            </a:r>
            <a:endParaRPr lang="ru-RU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9224" name="Номер слайда 2"/>
          <p:cNvSpPr txBox="1">
            <a:spLocks noChangeArrowheads="1"/>
          </p:cNvSpPr>
          <p:nvPr/>
        </p:nvSpPr>
        <p:spPr bwMode="auto">
          <a:xfrm>
            <a:off x="0" y="6248400"/>
            <a:ext cx="533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/>
            <a:fld id="{339F3522-3388-490B-97C2-2DF33DAB8F0E}" type="slidenum">
              <a:rPr lang="ru-RU" sz="1600" b="1">
                <a:solidFill>
                  <a:srgbClr val="775F55"/>
                </a:solidFill>
                <a:latin typeface="Calibri" pitchFamily="34" charset="0"/>
              </a:rPr>
              <a:pPr algn="ctr"/>
              <a:t>3</a:t>
            </a:fld>
            <a:endParaRPr lang="ru-RU" sz="1600" b="1">
              <a:solidFill>
                <a:srgbClr val="775F55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B7D3ED"/>
            </a:gs>
            <a:gs pos="100000">
              <a:srgbClr val="D2E2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Группа 17"/>
          <p:cNvGrpSpPr>
            <a:grpSpLocks/>
          </p:cNvGrpSpPr>
          <p:nvPr/>
        </p:nvGrpSpPr>
        <p:grpSpPr bwMode="auto">
          <a:xfrm>
            <a:off x="574675" y="4730750"/>
            <a:ext cx="7885113" cy="1362075"/>
            <a:chOff x="574672" y="4730748"/>
            <a:chExt cx="7885108" cy="1362071"/>
          </a:xfrm>
        </p:grpSpPr>
        <p:sp>
          <p:nvSpPr>
            <p:cNvPr id="10254" name="Прямоугольник 19"/>
            <p:cNvSpPr>
              <a:spLocks noChangeArrowheads="1"/>
            </p:cNvSpPr>
            <p:nvPr/>
          </p:nvSpPr>
          <p:spPr bwMode="auto">
            <a:xfrm>
              <a:off x="574672" y="4730748"/>
              <a:ext cx="7885108" cy="1362071"/>
            </a:xfrm>
            <a:prstGeom prst="rect">
              <a:avLst/>
            </a:prstGeom>
            <a:solidFill>
              <a:srgbClr val="5D90BB"/>
            </a:solidFill>
            <a:ln w="25402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0255" name="Прямоугольник 20"/>
            <p:cNvSpPr>
              <a:spLocks noChangeArrowheads="1"/>
            </p:cNvSpPr>
            <p:nvPr/>
          </p:nvSpPr>
          <p:spPr bwMode="auto">
            <a:xfrm>
              <a:off x="574672" y="4730748"/>
              <a:ext cx="7885108" cy="1362071"/>
            </a:xfrm>
            <a:prstGeom prst="rect">
              <a:avLst/>
            </a:prstGeom>
            <a:solidFill>
              <a:srgbClr val="5D90BB"/>
            </a:solidFill>
            <a:ln w="25402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41906" tIns="41906" rIns="41906" bIns="41906" anchor="ctr" anchorCtr="1"/>
            <a:lstStyle/>
            <a:p>
              <a:pPr algn="ctr" defTabSz="487363">
                <a:lnSpc>
                  <a:spcPct val="90000"/>
                </a:lnSpc>
              </a:pPr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10243" name="Номер слайда 2"/>
          <p:cNvSpPr txBox="1">
            <a:spLocks noChangeArrowheads="1"/>
          </p:cNvSpPr>
          <p:nvPr/>
        </p:nvSpPr>
        <p:spPr bwMode="auto">
          <a:xfrm>
            <a:off x="0" y="6248400"/>
            <a:ext cx="533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/>
            <a:fld id="{AAFEDED2-4501-4114-A573-186E80835CBD}" type="slidenum">
              <a:rPr lang="ru-RU" sz="1600" b="1">
                <a:solidFill>
                  <a:srgbClr val="775F55"/>
                </a:solidFill>
                <a:latin typeface="Calibri" pitchFamily="34" charset="0"/>
              </a:rPr>
              <a:pPr algn="ctr"/>
              <a:t>4</a:t>
            </a:fld>
            <a:endParaRPr lang="ru-RU" sz="1600" b="1">
              <a:solidFill>
                <a:srgbClr val="775F55"/>
              </a:solidFill>
              <a:latin typeface="Calibri" pitchFamily="34" charset="0"/>
            </a:endParaRPr>
          </a:p>
        </p:txBody>
      </p:sp>
      <p:sp>
        <p:nvSpPr>
          <p:cNvPr id="10244" name="Заголовок 4"/>
          <p:cNvSpPr txBox="1">
            <a:spLocks noChangeArrowheads="1"/>
          </p:cNvSpPr>
          <p:nvPr/>
        </p:nvSpPr>
        <p:spPr bwMode="auto">
          <a:xfrm>
            <a:off x="-107950" y="260350"/>
            <a:ext cx="92519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Ctr="1"/>
          <a:lstStyle/>
          <a:p>
            <a:pPr algn="ctr"/>
            <a:r>
              <a:rPr lang="ru-RU" sz="2400" b="1">
                <a:solidFill>
                  <a:srgbClr val="355D7E"/>
                </a:solidFill>
                <a:latin typeface="Calibri" pitchFamily="34" charset="0"/>
                <a:cs typeface="Arial" charset="0"/>
              </a:rPr>
              <a:t>Снижение затрат на обеспечение земельных участков</a:t>
            </a:r>
          </a:p>
          <a:p>
            <a:pPr algn="ctr"/>
            <a:r>
              <a:rPr lang="ru-RU" sz="2400" b="1">
                <a:solidFill>
                  <a:srgbClr val="355D7E"/>
                </a:solidFill>
                <a:latin typeface="Calibri" pitchFamily="34" charset="0"/>
                <a:cs typeface="Arial" charset="0"/>
              </a:rPr>
              <a:t>инженерной инфраструктурой</a:t>
            </a:r>
          </a:p>
        </p:txBody>
      </p:sp>
      <p:sp>
        <p:nvSpPr>
          <p:cNvPr id="10245" name="Прямоугольник 11"/>
          <p:cNvSpPr>
            <a:spLocks noChangeArrowheads="1"/>
          </p:cNvSpPr>
          <p:nvPr/>
        </p:nvSpPr>
        <p:spPr bwMode="auto">
          <a:xfrm>
            <a:off x="2286000" y="2984500"/>
            <a:ext cx="45720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0246" name="Прямоугольник 12"/>
          <p:cNvSpPr>
            <a:spLocks noChangeArrowheads="1"/>
          </p:cNvSpPr>
          <p:nvPr/>
        </p:nvSpPr>
        <p:spPr bwMode="auto">
          <a:xfrm>
            <a:off x="2286000" y="3260725"/>
            <a:ext cx="457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0247" name="Прямоугольник 13"/>
          <p:cNvSpPr>
            <a:spLocks noChangeArrowheads="1"/>
          </p:cNvSpPr>
          <p:nvPr/>
        </p:nvSpPr>
        <p:spPr bwMode="auto">
          <a:xfrm>
            <a:off x="2286000" y="1598613"/>
            <a:ext cx="4572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solidFill>
                <a:srgbClr val="000000"/>
              </a:solidFill>
            </a:endParaRPr>
          </a:p>
        </p:txBody>
      </p:sp>
      <p:grpSp>
        <p:nvGrpSpPr>
          <p:cNvPr id="10248" name="Группа 15"/>
          <p:cNvGrpSpPr>
            <a:grpSpLocks/>
          </p:cNvGrpSpPr>
          <p:nvPr/>
        </p:nvGrpSpPr>
        <p:grpSpPr bwMode="auto">
          <a:xfrm>
            <a:off x="574675" y="2835275"/>
            <a:ext cx="7885113" cy="1601788"/>
            <a:chOff x="575002" y="2834566"/>
            <a:chExt cx="7885428" cy="1602550"/>
          </a:xfrm>
        </p:grpSpPr>
        <p:sp>
          <p:nvSpPr>
            <p:cNvPr id="10252" name="Прямоугольник 21"/>
            <p:cNvSpPr>
              <a:spLocks noChangeArrowheads="1"/>
            </p:cNvSpPr>
            <p:nvPr/>
          </p:nvSpPr>
          <p:spPr bwMode="auto">
            <a:xfrm>
              <a:off x="575002" y="2939777"/>
              <a:ext cx="7885428" cy="1497329"/>
            </a:xfrm>
            <a:prstGeom prst="rect">
              <a:avLst/>
            </a:prstGeom>
            <a:solidFill>
              <a:srgbClr val="5D90BB"/>
            </a:solidFill>
            <a:ln w="25402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0253" name="Прямоугольник 22"/>
            <p:cNvSpPr>
              <a:spLocks noChangeArrowheads="1"/>
            </p:cNvSpPr>
            <p:nvPr/>
          </p:nvSpPr>
          <p:spPr bwMode="auto">
            <a:xfrm>
              <a:off x="575002" y="2834566"/>
              <a:ext cx="7885428" cy="1602550"/>
            </a:xfrm>
            <a:prstGeom prst="rect">
              <a:avLst/>
            </a:prstGeom>
            <a:solidFill>
              <a:srgbClr val="5D90BB"/>
            </a:solidFill>
            <a:ln w="25402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41906" tIns="41906" rIns="41906" bIns="41906" anchor="ctr" anchorCtr="1"/>
            <a:lstStyle/>
            <a:p>
              <a:pPr algn="ctr"/>
              <a:r>
                <a:rPr lang="ru-RU">
                  <a:solidFill>
                    <a:srgbClr val="FFFFFF"/>
                  </a:solidFill>
                  <a:latin typeface="Calibri" pitchFamily="34" charset="0"/>
                </a:rPr>
                <a:t>Средняя стоимость </a:t>
              </a:r>
              <a:r>
                <a:rPr lang="ru-RU" b="1">
                  <a:solidFill>
                    <a:srgbClr val="FFFFFF"/>
                  </a:solidFill>
                  <a:latin typeface="Calibri" pitchFamily="34" charset="0"/>
                </a:rPr>
                <a:t>затрат на присоединение </a:t>
              </a:r>
              <a:r>
                <a:rPr lang="ru-RU">
                  <a:solidFill>
                    <a:srgbClr val="FFFFFF"/>
                  </a:solidFill>
                  <a:latin typeface="Calibri" pitchFamily="34" charset="0"/>
                </a:rPr>
                <a:t>к сетям инженерной инфраструктуры по земельным участкам Фонда «РЖС»</a:t>
              </a:r>
            </a:p>
            <a:p>
              <a:pPr algn="ctr"/>
              <a:r>
                <a:rPr lang="ru-RU">
                  <a:solidFill>
                    <a:srgbClr val="FFFFFF"/>
                  </a:solidFill>
                  <a:latin typeface="Calibri" pitchFamily="34" charset="0"/>
                </a:rPr>
                <a:t>составляет </a:t>
              </a:r>
              <a:r>
                <a:rPr lang="ru-RU" b="1">
                  <a:solidFill>
                    <a:srgbClr val="FFFFFF"/>
                  </a:solidFill>
                  <a:latin typeface="Calibri" pitchFamily="34" charset="0"/>
                </a:rPr>
                <a:t>2,64 тыс.руб. на 1 м2</a:t>
              </a:r>
            </a:p>
            <a:p>
              <a:pPr algn="ctr"/>
              <a:r>
                <a:rPr lang="ru-RU">
                  <a:solidFill>
                    <a:srgbClr val="FFFFFF"/>
                  </a:solidFill>
                  <a:latin typeface="Calibri" pitchFamily="34" charset="0"/>
                </a:rPr>
                <a:t>при средних рыночных затратах </a:t>
              </a:r>
              <a:r>
                <a:rPr lang="ru-RU" b="1">
                  <a:solidFill>
                    <a:srgbClr val="FFFFFF"/>
                  </a:solidFill>
                  <a:latin typeface="Calibri" pitchFamily="34" charset="0"/>
                </a:rPr>
                <a:t>3-4 тыс.руб. на 1 м2.*</a:t>
              </a:r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10249" name="Прямоугольник 6"/>
          <p:cNvSpPr>
            <a:spLocks noChangeArrowheads="1"/>
          </p:cNvSpPr>
          <p:nvPr/>
        </p:nvSpPr>
        <p:spPr bwMode="auto">
          <a:xfrm>
            <a:off x="611188" y="4745038"/>
            <a:ext cx="7848600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Ctr="1">
            <a:spAutoFit/>
          </a:bodyPr>
          <a:lstStyle/>
          <a:p>
            <a:pPr algn="ctr"/>
            <a:r>
              <a:rPr lang="ru-RU" b="1">
                <a:solidFill>
                  <a:srgbClr val="FFFFFF"/>
                </a:solidFill>
                <a:latin typeface="Calibri" pitchFamily="34" charset="0"/>
              </a:rPr>
              <a:t>Доля стоимости подключения </a:t>
            </a:r>
            <a:r>
              <a:rPr lang="ru-RU">
                <a:solidFill>
                  <a:srgbClr val="FFFFFF"/>
                </a:solidFill>
                <a:latin typeface="Calibri" pitchFamily="34" charset="0"/>
              </a:rPr>
              <a:t>к инженерным сетям земельных участков Фонда «РЖС» в полной инвестиционной стоимости (без учета затрат на инфраструктуру) составляет </a:t>
            </a:r>
            <a:r>
              <a:rPr lang="ru-RU" b="1">
                <a:solidFill>
                  <a:srgbClr val="FFFFFF"/>
                </a:solidFill>
                <a:latin typeface="Calibri" pitchFamily="34" charset="0"/>
              </a:rPr>
              <a:t>8,3%</a:t>
            </a:r>
            <a:r>
              <a:rPr lang="ru-RU">
                <a:solidFill>
                  <a:srgbClr val="FFFFFF"/>
                </a:solidFill>
                <a:latin typeface="Calibri" pitchFamily="34" charset="0"/>
              </a:rPr>
              <a:t>, при средних рыночных затратах на подключение к сетям инженерной инфраструктуры составляют </a:t>
            </a:r>
            <a:r>
              <a:rPr lang="ru-RU" b="1">
                <a:solidFill>
                  <a:srgbClr val="FFFFFF"/>
                </a:solidFill>
                <a:latin typeface="Calibri" pitchFamily="34" charset="0"/>
              </a:rPr>
              <a:t>10-20%</a:t>
            </a:r>
            <a:r>
              <a:rPr lang="ru-RU">
                <a:solidFill>
                  <a:srgbClr val="FFFFFF"/>
                </a:solidFill>
                <a:latin typeface="Calibri" pitchFamily="34" charset="0"/>
              </a:rPr>
              <a:t>.</a:t>
            </a:r>
          </a:p>
        </p:txBody>
      </p:sp>
      <p:sp>
        <p:nvSpPr>
          <p:cNvPr id="10250" name="Прямоугольник 7"/>
          <p:cNvSpPr>
            <a:spLocks noChangeArrowheads="1"/>
          </p:cNvSpPr>
          <p:nvPr/>
        </p:nvSpPr>
        <p:spPr bwMode="auto">
          <a:xfrm>
            <a:off x="611188" y="1196975"/>
            <a:ext cx="7848600" cy="1477963"/>
          </a:xfrm>
          <a:prstGeom prst="rect">
            <a:avLst/>
          </a:prstGeom>
          <a:solidFill>
            <a:srgbClr val="5D90BB"/>
          </a:solidFill>
          <a:ln w="25402">
            <a:solidFill>
              <a:srgbClr val="FFFFFF"/>
            </a:solidFill>
            <a:miter lim="800000"/>
            <a:headEnd/>
            <a:tailEnd/>
          </a:ln>
        </p:spPr>
        <p:txBody>
          <a:bodyPr anchorCtr="1">
            <a:spAutoFit/>
          </a:bodyPr>
          <a:lstStyle/>
          <a:p>
            <a:pPr algn="ctr"/>
            <a:r>
              <a:rPr lang="ru-RU" b="1">
                <a:solidFill>
                  <a:srgbClr val="FFFFFF"/>
                </a:solidFill>
                <a:latin typeface="Calibri" pitchFamily="34" charset="0"/>
              </a:rPr>
              <a:t>фактические затраты на подключение </a:t>
            </a:r>
            <a:r>
              <a:rPr lang="ru-RU">
                <a:solidFill>
                  <a:srgbClr val="FFFFFF"/>
                </a:solidFill>
                <a:latin typeface="Calibri" pitchFamily="34" charset="0"/>
              </a:rPr>
              <a:t>объектов капитального строительства, размещаемых на земельных участках Фонда, к сетям</a:t>
            </a:r>
          </a:p>
          <a:p>
            <a:pPr algn="ctr"/>
            <a:r>
              <a:rPr lang="ru-RU">
                <a:solidFill>
                  <a:srgbClr val="FFFFFF"/>
                </a:solidFill>
                <a:latin typeface="Calibri" pitchFamily="34" charset="0"/>
              </a:rPr>
              <a:t>инженерно-технического обеспечения более чем на</a:t>
            </a:r>
            <a:r>
              <a:rPr lang="ru-RU" b="1">
                <a:solidFill>
                  <a:srgbClr val="FFFFFF"/>
                </a:solidFill>
                <a:latin typeface="Calibri" pitchFamily="34" charset="0"/>
              </a:rPr>
              <a:t> 30% ниже</a:t>
            </a:r>
          </a:p>
          <a:p>
            <a:pPr algn="ctr"/>
            <a:r>
              <a:rPr lang="ru-RU">
                <a:solidFill>
                  <a:srgbClr val="FFFFFF"/>
                </a:solidFill>
                <a:latin typeface="Calibri" pitchFamily="34" charset="0"/>
              </a:rPr>
              <a:t>по сравнению с затратами на подключение на момент вовлечения земельного участка</a:t>
            </a:r>
          </a:p>
        </p:txBody>
      </p:sp>
      <p:pic>
        <p:nvPicPr>
          <p:cNvPr id="10251" name="Рисунок 1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6575" y="6235700"/>
            <a:ext cx="79978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B7D3ED"/>
            </a:gs>
            <a:gs pos="100000">
              <a:srgbClr val="D2E2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Прямоугольник 18"/>
          <p:cNvSpPr>
            <a:spLocks noChangeArrowheads="1"/>
          </p:cNvSpPr>
          <p:nvPr/>
        </p:nvSpPr>
        <p:spPr bwMode="auto">
          <a:xfrm>
            <a:off x="442913" y="4797425"/>
            <a:ext cx="8569325" cy="809625"/>
          </a:xfrm>
          <a:prstGeom prst="rect">
            <a:avLst/>
          </a:prstGeom>
          <a:solidFill>
            <a:srgbClr val="EAF0F6"/>
          </a:solidFill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/>
            <a:endParaRPr lang="ru-RU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1267" name="Прямоугольник 17"/>
          <p:cNvSpPr>
            <a:spLocks noChangeArrowheads="1"/>
          </p:cNvSpPr>
          <p:nvPr/>
        </p:nvSpPr>
        <p:spPr bwMode="auto">
          <a:xfrm>
            <a:off x="5148263" y="1125538"/>
            <a:ext cx="3816350" cy="1511300"/>
          </a:xfrm>
          <a:prstGeom prst="rect">
            <a:avLst/>
          </a:prstGeom>
          <a:solidFill>
            <a:srgbClr val="EAF0F6"/>
          </a:solidFill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/>
            <a:endParaRPr lang="ru-RU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1268" name="Прямоугольник 15"/>
          <p:cNvSpPr>
            <a:spLocks noChangeArrowheads="1"/>
          </p:cNvSpPr>
          <p:nvPr/>
        </p:nvSpPr>
        <p:spPr bwMode="auto">
          <a:xfrm>
            <a:off x="395288" y="1125538"/>
            <a:ext cx="3889375" cy="1511300"/>
          </a:xfrm>
          <a:prstGeom prst="rect">
            <a:avLst/>
          </a:prstGeom>
          <a:solidFill>
            <a:srgbClr val="EAF0F6"/>
          </a:solidFill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/>
            <a:endParaRPr lang="ru-RU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1269" name="Заголовок 1"/>
          <p:cNvSpPr txBox="1">
            <a:spLocks noChangeArrowheads="1"/>
          </p:cNvSpPr>
          <p:nvPr/>
        </p:nvSpPr>
        <p:spPr bwMode="auto">
          <a:xfrm>
            <a:off x="188913" y="344488"/>
            <a:ext cx="8785225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Ctr="1"/>
          <a:lstStyle/>
          <a:p>
            <a:pPr algn="ctr" hangingPunct="0">
              <a:lnSpc>
                <a:spcPct val="70000"/>
              </a:lnSpc>
            </a:pPr>
            <a:r>
              <a:rPr lang="ru-RU" sz="2400" b="1">
                <a:solidFill>
                  <a:srgbClr val="355D7E"/>
                </a:solidFill>
                <a:latin typeface="Calibri" pitchFamily="34" charset="0"/>
                <a:cs typeface="Arial" charset="0"/>
              </a:rPr>
              <a:t>Инвестиционная деятельность Фонда «РЖС» по обеспечению инженерной инфраструктурой земельных участков</a:t>
            </a:r>
          </a:p>
        </p:txBody>
      </p:sp>
      <p:sp>
        <p:nvSpPr>
          <p:cNvPr id="11270" name="Номер слайда 2"/>
          <p:cNvSpPr txBox="1">
            <a:spLocks noChangeArrowheads="1"/>
          </p:cNvSpPr>
          <p:nvPr/>
        </p:nvSpPr>
        <p:spPr bwMode="auto">
          <a:xfrm>
            <a:off x="0" y="6248400"/>
            <a:ext cx="533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/>
            <a:fld id="{EF3E2738-E72C-476D-8231-2273F40ACB21}" type="slidenum">
              <a:rPr lang="ru-RU" sz="1600" b="1">
                <a:solidFill>
                  <a:srgbClr val="775F55"/>
                </a:solidFill>
                <a:latin typeface="Calibri" pitchFamily="34" charset="0"/>
              </a:rPr>
              <a:pPr algn="ctr"/>
              <a:t>5</a:t>
            </a:fld>
            <a:endParaRPr lang="ru-RU" sz="1600" b="1">
              <a:solidFill>
                <a:srgbClr val="775F55"/>
              </a:solidFill>
              <a:latin typeface="Calibri" pitchFamily="34" charset="0"/>
            </a:endParaRPr>
          </a:p>
        </p:txBody>
      </p:sp>
      <p:sp>
        <p:nvSpPr>
          <p:cNvPr id="11271" name="TextBox 1"/>
          <p:cNvSpPr txBox="1">
            <a:spLocks noChangeArrowheads="1"/>
          </p:cNvSpPr>
          <p:nvPr/>
        </p:nvSpPr>
        <p:spPr bwMode="auto">
          <a:xfrm>
            <a:off x="395288" y="4221163"/>
            <a:ext cx="8569325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Ctr="1">
            <a:spAutoFit/>
          </a:bodyPr>
          <a:lstStyle/>
          <a:p>
            <a:pPr algn="ctr"/>
            <a:r>
              <a:rPr lang="ru-RU" sz="2800" b="1">
                <a:solidFill>
                  <a:srgbClr val="000000"/>
                </a:solidFill>
                <a:latin typeface="Calibri" pitchFamily="34" charset="0"/>
              </a:rPr>
              <a:t>в</a:t>
            </a:r>
            <a:r>
              <a:rPr lang="ru-RU" sz="280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ru-RU" sz="2800" b="1">
                <a:solidFill>
                  <a:srgbClr val="000000"/>
                </a:solidFill>
                <a:latin typeface="Calibri" pitchFamily="34" charset="0"/>
              </a:rPr>
              <a:t>14 субъектах Российской Федерации</a:t>
            </a:r>
          </a:p>
          <a:p>
            <a:pPr algn="ctr"/>
            <a:endParaRPr lang="ru-RU" sz="800" b="1">
              <a:solidFill>
                <a:srgbClr val="000000"/>
              </a:solidFill>
              <a:latin typeface="Calibri" pitchFamily="34" charset="0"/>
            </a:endParaRPr>
          </a:p>
          <a:p>
            <a:pPr algn="ctr"/>
            <a:r>
              <a:rPr lang="ru-RU" sz="1400">
                <a:solidFill>
                  <a:srgbClr val="000000"/>
                </a:solidFill>
                <a:latin typeface="Calibri" pitchFamily="34" charset="0"/>
              </a:rPr>
              <a:t>Астраханской, Волгоградской, Кировской, Курганской, Курской, Московской, Нижегородской, Новгородской, Новосибирской, Свердловской, Челябинской областях, Республике Башкортостан, а также Пермском и Приморском краях</a:t>
            </a:r>
          </a:p>
        </p:txBody>
      </p:sp>
      <p:sp>
        <p:nvSpPr>
          <p:cNvPr id="11272" name="Прямоугольник 6"/>
          <p:cNvSpPr>
            <a:spLocks noChangeArrowheads="1"/>
          </p:cNvSpPr>
          <p:nvPr/>
        </p:nvSpPr>
        <p:spPr bwMode="auto">
          <a:xfrm>
            <a:off x="323850" y="1125538"/>
            <a:ext cx="3960813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000000"/>
                </a:solidFill>
                <a:latin typeface="Calibri" pitchFamily="34" charset="0"/>
              </a:rPr>
              <a:t>4 546 млн рублей</a:t>
            </a:r>
            <a:endParaRPr lang="ru-RU" sz="2800">
              <a:solidFill>
                <a:srgbClr val="000000"/>
              </a:solidFill>
              <a:latin typeface="Calibri" pitchFamily="34" charset="0"/>
            </a:endParaRPr>
          </a:p>
          <a:p>
            <a:pPr algn="just"/>
            <a:r>
              <a:rPr lang="ru-RU" sz="1400">
                <a:solidFill>
                  <a:srgbClr val="000000"/>
                </a:solidFill>
                <a:latin typeface="Calibri" pitchFamily="34" charset="0"/>
              </a:rPr>
              <a:t>общий объем обязательств Фонда «РЖС» по обеспечению земельных участков Фонда «РЖС» инженерной инфраструктурой за счет средств Фонда «РЖС»</a:t>
            </a:r>
          </a:p>
        </p:txBody>
      </p:sp>
      <p:sp>
        <p:nvSpPr>
          <p:cNvPr id="11273" name="Равнобедренный треугольник 7"/>
          <p:cNvSpPr>
            <a:spLocks/>
          </p:cNvSpPr>
          <p:nvPr/>
        </p:nvSpPr>
        <p:spPr bwMode="auto">
          <a:xfrm rot="5400013">
            <a:off x="4341813" y="1614488"/>
            <a:ext cx="792162" cy="531812"/>
          </a:xfrm>
          <a:custGeom>
            <a:avLst/>
            <a:gdLst>
              <a:gd name="T0" fmla="*/ 396081 w 792163"/>
              <a:gd name="T1" fmla="*/ 0 h 531815"/>
              <a:gd name="T2" fmla="*/ 792155 w 792163"/>
              <a:gd name="T3" fmla="*/ 265899 h 531815"/>
              <a:gd name="T4" fmla="*/ 396081 w 792163"/>
              <a:gd name="T5" fmla="*/ 531791 h 531815"/>
              <a:gd name="T6" fmla="*/ 0 w 792163"/>
              <a:gd name="T7" fmla="*/ 265899 h 531815"/>
              <a:gd name="T8" fmla="*/ 396081 w 792163"/>
              <a:gd name="T9" fmla="*/ 0 h 531815"/>
              <a:gd name="T10" fmla="*/ 198041 w 792163"/>
              <a:gd name="T11" fmla="*/ 265899 h 531815"/>
              <a:gd name="T12" fmla="*/ 0 w 792163"/>
              <a:gd name="T13" fmla="*/ 531791 h 531815"/>
              <a:gd name="T14" fmla="*/ 396081 w 792163"/>
              <a:gd name="T15" fmla="*/ 531791 h 531815"/>
              <a:gd name="T16" fmla="*/ 792155 w 792163"/>
              <a:gd name="T17" fmla="*/ 531791 h 531815"/>
              <a:gd name="T18" fmla="*/ 594114 w 792163"/>
              <a:gd name="T19" fmla="*/ 265899 h 531815"/>
              <a:gd name="T20" fmla="*/ 17694720 60000 65536"/>
              <a:gd name="T21" fmla="*/ 0 60000 65536"/>
              <a:gd name="T22" fmla="*/ 5898240 60000 65536"/>
              <a:gd name="T23" fmla="*/ 11796480 60000 65536"/>
              <a:gd name="T24" fmla="*/ 17694720 60000 65536"/>
              <a:gd name="T25" fmla="*/ 11796480 60000 65536"/>
              <a:gd name="T26" fmla="*/ 5898240 60000 65536"/>
              <a:gd name="T27" fmla="*/ 5898240 60000 65536"/>
              <a:gd name="T28" fmla="*/ 5898240 60000 65536"/>
              <a:gd name="T29" fmla="*/ 0 60000 65536"/>
              <a:gd name="T30" fmla="*/ 198041 w 792163"/>
              <a:gd name="T31" fmla="*/ 265908 h 531815"/>
              <a:gd name="T32" fmla="*/ 594122 w 792163"/>
              <a:gd name="T33" fmla="*/ 531815 h 53181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792163" h="531815">
                <a:moveTo>
                  <a:pt x="0" y="531815"/>
                </a:moveTo>
                <a:lnTo>
                  <a:pt x="396081" y="0"/>
                </a:lnTo>
                <a:lnTo>
                  <a:pt x="792163" y="531815"/>
                </a:lnTo>
                <a:close/>
              </a:path>
            </a:pathLst>
          </a:custGeom>
          <a:solidFill>
            <a:srgbClr val="355D7E"/>
          </a:solidFill>
          <a:ln w="9525">
            <a:noFill/>
            <a:round/>
            <a:headEnd/>
            <a:tailEnd/>
          </a:ln>
        </p:spPr>
        <p:txBody>
          <a:bodyPr anchor="ctr" anchorCtr="1"/>
          <a:lstStyle/>
          <a:p>
            <a:endParaRPr lang="ru-RU"/>
          </a:p>
        </p:txBody>
      </p:sp>
      <p:sp>
        <p:nvSpPr>
          <p:cNvPr id="11274" name="Прямоугольник 10"/>
          <p:cNvSpPr>
            <a:spLocks noChangeArrowheads="1"/>
          </p:cNvSpPr>
          <p:nvPr/>
        </p:nvSpPr>
        <p:spPr bwMode="auto">
          <a:xfrm>
            <a:off x="5148263" y="1125538"/>
            <a:ext cx="381635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Ctr="1">
            <a:spAutoFit/>
          </a:bodyPr>
          <a:lstStyle/>
          <a:p>
            <a:pPr algn="ctr"/>
            <a:r>
              <a:rPr lang="ru-RU" sz="2800" b="1">
                <a:solidFill>
                  <a:srgbClr val="000000"/>
                </a:solidFill>
              </a:rPr>
              <a:t>75</a:t>
            </a:r>
            <a:r>
              <a:rPr lang="ru-RU" sz="2800" b="1">
                <a:solidFill>
                  <a:srgbClr val="000000"/>
                </a:solidFill>
                <a:latin typeface="Calibri" pitchFamily="34" charset="0"/>
              </a:rPr>
              <a:t> земельных участков</a:t>
            </a:r>
          </a:p>
          <a:p>
            <a:pPr algn="ctr"/>
            <a:r>
              <a:rPr lang="ru-RU" sz="1400">
                <a:solidFill>
                  <a:srgbClr val="000000"/>
                </a:solidFill>
                <a:latin typeface="Calibri" pitchFamily="34" charset="0"/>
              </a:rPr>
              <a:t>общей площадью 2 238 га, в отношении  которых Фондом «РЖС» приняты обязательства по обеспечению инженерной инфраструктурой</a:t>
            </a:r>
          </a:p>
        </p:txBody>
      </p:sp>
      <p:sp>
        <p:nvSpPr>
          <p:cNvPr id="11275" name="Равнобедренный треугольник 13"/>
          <p:cNvSpPr>
            <a:spLocks/>
          </p:cNvSpPr>
          <p:nvPr/>
        </p:nvSpPr>
        <p:spPr bwMode="auto">
          <a:xfrm rot="10799991">
            <a:off x="2974975" y="4037013"/>
            <a:ext cx="3024188" cy="314325"/>
          </a:xfrm>
          <a:custGeom>
            <a:avLst/>
            <a:gdLst>
              <a:gd name="T0" fmla="*/ 1512109 w 3024185"/>
              <a:gd name="T1" fmla="*/ 0 h 314325"/>
              <a:gd name="T2" fmla="*/ 3024216 w 3024185"/>
              <a:gd name="T3" fmla="*/ 157163 h 314325"/>
              <a:gd name="T4" fmla="*/ 1512109 w 3024185"/>
              <a:gd name="T5" fmla="*/ 314325 h 314325"/>
              <a:gd name="T6" fmla="*/ 0 w 3024185"/>
              <a:gd name="T7" fmla="*/ 157163 h 314325"/>
              <a:gd name="T8" fmla="*/ 1512109 w 3024185"/>
              <a:gd name="T9" fmla="*/ 0 h 314325"/>
              <a:gd name="T10" fmla="*/ 756054 w 3024185"/>
              <a:gd name="T11" fmla="*/ 157163 h 314325"/>
              <a:gd name="T12" fmla="*/ 0 w 3024185"/>
              <a:gd name="T13" fmla="*/ 314325 h 314325"/>
              <a:gd name="T14" fmla="*/ 1512109 w 3024185"/>
              <a:gd name="T15" fmla="*/ 314325 h 314325"/>
              <a:gd name="T16" fmla="*/ 3024216 w 3024185"/>
              <a:gd name="T17" fmla="*/ 314325 h 314325"/>
              <a:gd name="T18" fmla="*/ 2268155 w 3024185"/>
              <a:gd name="T19" fmla="*/ 157163 h 314325"/>
              <a:gd name="T20" fmla="*/ 17694720 60000 65536"/>
              <a:gd name="T21" fmla="*/ 0 60000 65536"/>
              <a:gd name="T22" fmla="*/ 5898240 60000 65536"/>
              <a:gd name="T23" fmla="*/ 11796480 60000 65536"/>
              <a:gd name="T24" fmla="*/ 17694720 60000 65536"/>
              <a:gd name="T25" fmla="*/ 11796480 60000 65536"/>
              <a:gd name="T26" fmla="*/ 5898240 60000 65536"/>
              <a:gd name="T27" fmla="*/ 5898240 60000 65536"/>
              <a:gd name="T28" fmla="*/ 5898240 60000 65536"/>
              <a:gd name="T29" fmla="*/ 0 60000 65536"/>
              <a:gd name="T30" fmla="*/ 756046 w 3024185"/>
              <a:gd name="T31" fmla="*/ 157163 h 314325"/>
              <a:gd name="T32" fmla="*/ 2268139 w 3024185"/>
              <a:gd name="T33" fmla="*/ 314325 h 31432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024185" h="314325">
                <a:moveTo>
                  <a:pt x="0" y="314325"/>
                </a:moveTo>
                <a:lnTo>
                  <a:pt x="1512093" y="0"/>
                </a:lnTo>
                <a:lnTo>
                  <a:pt x="3024185" y="314325"/>
                </a:lnTo>
                <a:close/>
              </a:path>
            </a:pathLst>
          </a:custGeom>
          <a:solidFill>
            <a:srgbClr val="355D7E"/>
          </a:solidFill>
          <a:ln w="9525">
            <a:noFill/>
            <a:round/>
            <a:headEnd/>
            <a:tailEnd/>
          </a:ln>
        </p:spPr>
        <p:txBody>
          <a:bodyPr anchor="ctr" anchorCtr="1"/>
          <a:lstStyle/>
          <a:p>
            <a:endParaRPr lang="ru-RU"/>
          </a:p>
        </p:txBody>
      </p:sp>
      <p:sp>
        <p:nvSpPr>
          <p:cNvPr id="11276" name="Прямоугольник 14"/>
          <p:cNvSpPr>
            <a:spLocks noChangeArrowheads="1"/>
          </p:cNvSpPr>
          <p:nvPr/>
        </p:nvSpPr>
        <p:spPr bwMode="auto">
          <a:xfrm>
            <a:off x="395288" y="2781300"/>
            <a:ext cx="8569325" cy="1225550"/>
          </a:xfrm>
          <a:prstGeom prst="rect">
            <a:avLst/>
          </a:prstGeom>
          <a:solidFill>
            <a:srgbClr val="558BB8"/>
          </a:solidFill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/>
            <a:r>
              <a:rPr lang="ru-RU">
                <a:solidFill>
                  <a:srgbClr val="FFFFFF"/>
                </a:solidFill>
                <a:latin typeface="Calibri" pitchFamily="34" charset="0"/>
              </a:rPr>
              <a:t>Реализация указанных инвестиционных проектов позволит обеспечить</a:t>
            </a:r>
          </a:p>
          <a:p>
            <a:pPr algn="ctr"/>
            <a:r>
              <a:rPr lang="ru-RU">
                <a:solidFill>
                  <a:srgbClr val="FFFFFF"/>
                </a:solidFill>
                <a:latin typeface="Calibri" pitchFamily="34" charset="0"/>
              </a:rPr>
              <a:t>инженерной инфраструктурой земельные участки Фонда РЖС, на которых планируется осуществить строительство не менее</a:t>
            </a:r>
          </a:p>
          <a:p>
            <a:pPr algn="ctr"/>
            <a:r>
              <a:rPr lang="ru-RU" sz="2800" b="1">
                <a:solidFill>
                  <a:srgbClr val="FFFFFF"/>
                </a:solidFill>
                <a:latin typeface="Calibri" pitchFamily="34" charset="0"/>
              </a:rPr>
              <a:t>3,8 млн кв. м жилья</a:t>
            </a:r>
          </a:p>
        </p:txBody>
      </p:sp>
      <p:sp>
        <p:nvSpPr>
          <p:cNvPr id="11277" name="TextBox 16"/>
          <p:cNvSpPr txBox="1">
            <a:spLocks noChangeArrowheads="1"/>
          </p:cNvSpPr>
          <p:nvPr/>
        </p:nvSpPr>
        <p:spPr bwMode="auto">
          <a:xfrm>
            <a:off x="452438" y="5732463"/>
            <a:ext cx="8569325" cy="831850"/>
          </a:xfrm>
          <a:prstGeom prst="rect">
            <a:avLst/>
          </a:prstGeom>
          <a:solidFill>
            <a:srgbClr val="558BB8"/>
          </a:solidFill>
          <a:ln w="9525">
            <a:noFill/>
            <a:miter lim="800000"/>
            <a:headEnd/>
            <a:tailEnd/>
          </a:ln>
        </p:spPr>
        <p:txBody>
          <a:bodyPr anchorCtr="1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ru-RU" sz="100" b="1">
              <a:solidFill>
                <a:srgbClr val="000000"/>
              </a:solidFill>
              <a:latin typeface="Calibri" pitchFamily="34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2400" b="1">
                <a:solidFill>
                  <a:srgbClr val="000000"/>
                </a:solidFill>
                <a:latin typeface="Calibri" pitchFamily="34" charset="0"/>
              </a:rPr>
              <a:t>Профинансировано в 2010-2013 годах 2 341 млн рублей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ru-RU" sz="100" b="1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B7D3ED"/>
            </a:gs>
            <a:gs pos="100000">
              <a:srgbClr val="D2E2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1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3025" y="981075"/>
            <a:ext cx="8826500" cy="682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Прямоугольник 1"/>
          <p:cNvSpPr>
            <a:spLocks noChangeArrowheads="1"/>
          </p:cNvSpPr>
          <p:nvPr/>
        </p:nvSpPr>
        <p:spPr bwMode="auto">
          <a:xfrm>
            <a:off x="0" y="273050"/>
            <a:ext cx="91440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Ctr="1">
            <a:spAutoFit/>
          </a:bodyPr>
          <a:lstStyle/>
          <a:p>
            <a:pPr algn="ctr"/>
            <a:r>
              <a:rPr lang="ru-RU" sz="2000" b="1">
                <a:solidFill>
                  <a:srgbClr val="376092"/>
                </a:solidFill>
                <a:cs typeface="Times New Roman" pitchFamily="18" charset="0"/>
              </a:rPr>
              <a:t>Предоставление застройщикам типовых проектов жилых домов</a:t>
            </a:r>
          </a:p>
          <a:p>
            <a:pPr algn="ctr"/>
            <a:r>
              <a:rPr lang="ru-RU" sz="2000" b="1">
                <a:solidFill>
                  <a:srgbClr val="376092"/>
                </a:solidFill>
                <a:cs typeface="Times New Roman" pitchFamily="18" charset="0"/>
              </a:rPr>
              <a:t>из </a:t>
            </a:r>
            <a:r>
              <a:rPr lang="ru-RU" sz="2400" b="1">
                <a:solidFill>
                  <a:srgbClr val="376092"/>
                </a:solidFill>
                <a:latin typeface="Calibri" pitchFamily="34" charset="0"/>
                <a:cs typeface="Times New Roman" pitchFamily="18" charset="0"/>
              </a:rPr>
              <a:t>Библиотеки</a:t>
            </a:r>
            <a:r>
              <a:rPr lang="ru-RU" sz="2000" b="1">
                <a:solidFill>
                  <a:srgbClr val="376092"/>
                </a:solidFill>
                <a:cs typeface="Times New Roman" pitchFamily="18" charset="0"/>
              </a:rPr>
              <a:t> проектной документации Фонда «РЖС»</a:t>
            </a:r>
          </a:p>
        </p:txBody>
      </p:sp>
      <p:pic>
        <p:nvPicPr>
          <p:cNvPr id="1229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04025" y="1341438"/>
            <a:ext cx="1778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77050" y="2708275"/>
            <a:ext cx="1747838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57688" y="5430838"/>
            <a:ext cx="2319337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Рисунок 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9388" y="1341438"/>
            <a:ext cx="1524000" cy="115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Picture 2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9388" y="4005263"/>
            <a:ext cx="159702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7" name="Picture 2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79388" y="5229225"/>
            <a:ext cx="1655762" cy="124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8" name="Рисунок 14" descr="4.JP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79388" y="2708275"/>
            <a:ext cx="1531937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9" name="Рисунок 15" descr="3.TIF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000250" y="5430838"/>
            <a:ext cx="2232025" cy="113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0" name="Рисунок 17" descr="Новое изображение.JPG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804025" y="4076700"/>
            <a:ext cx="1765300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1" name="Рисунок 18" descr="Пять блок.JPG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804025" y="5430838"/>
            <a:ext cx="18002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02" name="Номер слайда 2"/>
          <p:cNvSpPr txBox="1">
            <a:spLocks noChangeArrowheads="1"/>
          </p:cNvSpPr>
          <p:nvPr/>
        </p:nvSpPr>
        <p:spPr bwMode="auto">
          <a:xfrm>
            <a:off x="0" y="6537325"/>
            <a:ext cx="5334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>
              <a:lnSpc>
                <a:spcPct val="90000"/>
              </a:lnSpc>
            </a:pPr>
            <a:fld id="{C6DDAEAF-8FEF-4355-ACCB-1A97F3F22507}" type="slidenum">
              <a:rPr lang="ru-RU" sz="1600" b="1">
                <a:solidFill>
                  <a:srgbClr val="775F55"/>
                </a:solidFill>
                <a:latin typeface="Calibri" pitchFamily="34" charset="0"/>
              </a:rPr>
              <a:pPr algn="ctr">
                <a:lnSpc>
                  <a:spcPct val="90000"/>
                </a:lnSpc>
              </a:pPr>
              <a:t>6</a:t>
            </a:fld>
            <a:endParaRPr lang="ru-RU" sz="1600" b="1">
              <a:solidFill>
                <a:srgbClr val="775F55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B7D3ED"/>
            </a:gs>
            <a:gs pos="100000">
              <a:srgbClr val="D2E2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Номер слайда 3"/>
          <p:cNvSpPr txBox="1">
            <a:spLocks noChangeArrowheads="1"/>
          </p:cNvSpPr>
          <p:nvPr/>
        </p:nvSpPr>
        <p:spPr bwMode="auto">
          <a:xfrm>
            <a:off x="0" y="6248400"/>
            <a:ext cx="533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/>
            <a:fld id="{41273E12-D78F-4411-88AA-7612F75DE6C4}" type="slidenum">
              <a:rPr lang="ru-RU" sz="1400" b="1">
                <a:solidFill>
                  <a:srgbClr val="775F55"/>
                </a:solidFill>
                <a:latin typeface="Calibri" pitchFamily="34" charset="0"/>
              </a:rPr>
              <a:pPr algn="ctr"/>
              <a:t>7</a:t>
            </a:fld>
            <a:endParaRPr lang="ru-RU" sz="1400" b="1">
              <a:solidFill>
                <a:srgbClr val="775F55"/>
              </a:solidFill>
              <a:latin typeface="Calibri" pitchFamily="34" charset="0"/>
            </a:endParaRPr>
          </a:p>
        </p:txBody>
      </p:sp>
      <p:sp>
        <p:nvSpPr>
          <p:cNvPr id="13315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0" y="404813"/>
            <a:ext cx="9144000" cy="719137"/>
          </a:xfrm>
        </p:spPr>
        <p:txBody>
          <a:bodyPr anchorCtr="1"/>
          <a:lstStyle/>
          <a:p>
            <a:pPr algn="ctr" eaLnBrk="1"/>
            <a:r>
              <a:rPr sz="2200" b="1" smtClean="0">
                <a:solidFill>
                  <a:srgbClr val="355D7E"/>
                </a:solidFill>
                <a:latin typeface="Calibri" pitchFamily="34" charset="0"/>
                <a:cs typeface="Times New Roman" pitchFamily="18" charset="0"/>
              </a:rPr>
              <a:t>Предоставление проектной документации застройщикам </a:t>
            </a:r>
            <a:r>
              <a:rPr sz="1400" b="1" smtClean="0">
                <a:solidFill>
                  <a:srgbClr val="0000CC"/>
                </a:solidFill>
                <a:latin typeface="Calibri" pitchFamily="34" charset="0"/>
                <a:cs typeface="Times New Roman" pitchFamily="18" charset="0"/>
              </a:rPr>
              <a:t/>
            </a:r>
            <a:br>
              <a:rPr sz="1400" b="1" smtClean="0">
                <a:solidFill>
                  <a:srgbClr val="0000CC"/>
                </a:solidFill>
                <a:latin typeface="Calibri" pitchFamily="34" charset="0"/>
                <a:cs typeface="Times New Roman" pitchFamily="18" charset="0"/>
              </a:rPr>
            </a:br>
            <a:endParaRPr sz="1400" smtClean="0">
              <a:latin typeface="Calibri" pitchFamily="34" charset="0"/>
            </a:endParaRPr>
          </a:p>
        </p:txBody>
      </p:sp>
      <p:sp>
        <p:nvSpPr>
          <p:cNvPr id="4" name="Содержимое 2"/>
          <p:cNvSpPr txBox="1">
            <a:spLocks noGrp="1"/>
          </p:cNvSpPr>
          <p:nvPr>
            <p:ph type="body" idx="4294967295"/>
          </p:nvPr>
        </p:nvSpPr>
        <p:spPr>
          <a:xfrm>
            <a:off x="0" y="1196975"/>
            <a:ext cx="9144000" cy="4899025"/>
          </a:xfrm>
        </p:spPr>
        <p:txBody>
          <a:bodyPr/>
          <a:lstStyle/>
          <a:p>
            <a:pPr marL="319089" indent="-319089" algn="ctr" eaLnBrk="1" fontAlgn="auto">
              <a:lnSpc>
                <a:spcPct val="125000"/>
              </a:lnSpc>
              <a:spcAft>
                <a:spcPts val="0"/>
              </a:spcAft>
              <a:buFont typeface="Wingdings" pitchFamily="2"/>
              <a:buNone/>
              <a:defRPr/>
            </a:pPr>
            <a:r>
              <a:rPr sz="1400" b="1" smtClean="0">
                <a:solidFill>
                  <a:srgbClr val="355D7E"/>
                </a:solidFill>
                <a:cs typeface="Arial" pitchFamily="34"/>
              </a:rPr>
              <a:t>  </a:t>
            </a:r>
          </a:p>
          <a:p>
            <a:pPr marL="319089" indent="-319089" algn="ctr" eaLnBrk="1" fontAlgn="auto">
              <a:lnSpc>
                <a:spcPct val="125000"/>
              </a:lnSpc>
              <a:spcAft>
                <a:spcPts val="0"/>
              </a:spcAft>
              <a:buFont typeface="Wingdings" pitchFamily="2"/>
              <a:buNone/>
              <a:defRPr/>
            </a:pPr>
            <a:endParaRPr sz="1400" b="1" smtClean="0">
              <a:solidFill>
                <a:srgbClr val="355D7E"/>
              </a:solidFill>
              <a:cs typeface="Arial" pitchFamily="34"/>
            </a:endParaRPr>
          </a:p>
          <a:p>
            <a:pPr marL="319089" indent="-319089" algn="ctr" eaLnBrk="1" fontAlgn="auto">
              <a:lnSpc>
                <a:spcPct val="125000"/>
              </a:lnSpc>
              <a:spcAft>
                <a:spcPts val="0"/>
              </a:spcAft>
              <a:buFont typeface="Wingdings" pitchFamily="2"/>
              <a:buNone/>
              <a:defRPr/>
            </a:pPr>
            <a:endParaRPr sz="1400" b="1" smtClean="0">
              <a:solidFill>
                <a:srgbClr val="355D7E"/>
              </a:solidFill>
              <a:cs typeface="Arial" pitchFamily="34"/>
            </a:endParaRPr>
          </a:p>
          <a:p>
            <a:pPr marL="319089" indent="-319089" algn="ctr" eaLnBrk="1" fontAlgn="auto">
              <a:lnSpc>
                <a:spcPct val="125000"/>
              </a:lnSpc>
              <a:spcAft>
                <a:spcPts val="0"/>
              </a:spcAft>
              <a:buFont typeface="Wingdings" pitchFamily="2"/>
              <a:buNone/>
              <a:defRPr/>
            </a:pPr>
            <a:r>
              <a:rPr sz="2000" b="1" smtClean="0">
                <a:solidFill>
                  <a:srgbClr val="355D7E"/>
                </a:solidFill>
                <a:cs typeface="Arial" pitchFamily="34"/>
              </a:rPr>
              <a:t>   По состоянию на 15.04.2014 в Фонд поступил 51 запрос на 26 проектов </a:t>
            </a:r>
            <a:r>
              <a:rPr lang="en-US" sz="2000" b="1" dirty="0" smtClean="0">
                <a:solidFill>
                  <a:srgbClr val="355D7E"/>
                </a:solidFill>
                <a:latin typeface="Tw Cen MT"/>
                <a:cs typeface="Arial" pitchFamily="34"/>
              </a:rPr>
              <a:t/>
            </a:r>
            <a:br>
              <a:rPr lang="en-US" sz="2000" b="1" dirty="0" smtClean="0">
                <a:solidFill>
                  <a:srgbClr val="355D7E"/>
                </a:solidFill>
                <a:latin typeface="Tw Cen MT"/>
                <a:cs typeface="Arial" pitchFamily="34"/>
              </a:rPr>
            </a:br>
            <a:endParaRPr sz="2000" b="1" smtClean="0">
              <a:solidFill>
                <a:srgbClr val="355D7E"/>
              </a:solidFill>
              <a:cs typeface="Arial" pitchFamily="34"/>
            </a:endParaRPr>
          </a:p>
          <a:p>
            <a:pPr marL="647998" indent="-287999" eaLnBrk="1" fontAlgn="auto">
              <a:lnSpc>
                <a:spcPct val="125000"/>
              </a:lnSpc>
              <a:spcAft>
                <a:spcPts val="0"/>
              </a:spcAft>
              <a:buFont typeface="Wingdings" pitchFamily="2"/>
              <a:buNone/>
              <a:defRPr/>
            </a:pPr>
            <a:endParaRPr lang="en-US" sz="2000" b="1" dirty="0" smtClean="0">
              <a:solidFill>
                <a:srgbClr val="355D7E"/>
              </a:solidFill>
              <a:latin typeface="Tw Cen MT"/>
              <a:cs typeface="Arial" pitchFamily="34"/>
            </a:endParaRPr>
          </a:p>
          <a:p>
            <a:pPr marL="319089" indent="-319089" algn="ctr" eaLnBrk="1" fontAlgn="auto">
              <a:lnSpc>
                <a:spcPct val="125000"/>
              </a:lnSpc>
              <a:spcBef>
                <a:spcPts val="600"/>
              </a:spcBef>
              <a:spcAft>
                <a:spcPts val="0"/>
              </a:spcAft>
              <a:buFont typeface="Wingdings" pitchFamily="2"/>
              <a:buNone/>
              <a:defRPr/>
            </a:pPr>
            <a:endParaRPr lang="en-US" sz="2000" b="1" dirty="0" smtClean="0">
              <a:solidFill>
                <a:srgbClr val="355D7E"/>
              </a:solidFill>
              <a:latin typeface="Tw Cen MT"/>
              <a:cs typeface="Arial" pitchFamily="34"/>
            </a:endParaRPr>
          </a:p>
          <a:p>
            <a:pPr marL="319089" indent="-319089" algn="ctr" eaLnBrk="1" fontAlgn="auto">
              <a:lnSpc>
                <a:spcPct val="125000"/>
              </a:lnSpc>
              <a:spcBef>
                <a:spcPts val="600"/>
              </a:spcBef>
              <a:spcAft>
                <a:spcPts val="0"/>
              </a:spcAft>
              <a:buFont typeface="Wingdings" pitchFamily="2"/>
              <a:buNone/>
              <a:defRPr/>
            </a:pPr>
            <a:r>
              <a:rPr sz="2000" b="1" smtClean="0">
                <a:solidFill>
                  <a:srgbClr val="355D7E"/>
                </a:solidFill>
                <a:cs typeface="Arial" pitchFamily="34"/>
              </a:rPr>
              <a:t>Количество заявленных застройщиками реализаций жилых домов – 127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B7D3ED"/>
            </a:gs>
            <a:gs pos="100000">
              <a:srgbClr val="D2E2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4"/>
          <p:cNvSpPr txBox="1">
            <a:spLocks noGrp="1"/>
          </p:cNvSpPr>
          <p:nvPr>
            <p:ph type="body" idx="4294967295"/>
          </p:nvPr>
        </p:nvSpPr>
        <p:spPr>
          <a:xfrm>
            <a:off x="250825" y="692696"/>
            <a:ext cx="6156325" cy="1152525"/>
          </a:xfrm>
        </p:spPr>
        <p:txBody>
          <a:bodyPr/>
          <a:lstStyle/>
          <a:p>
            <a:pPr marL="85725" indent="0" algn="just" eaLnBrk="1" fontAlgn="auto">
              <a:spcBef>
                <a:spcPts val="600"/>
              </a:spcBef>
              <a:spcAft>
                <a:spcPts val="0"/>
              </a:spcAft>
              <a:buFont typeface="Wingdings" pitchFamily="2"/>
              <a:buNone/>
              <a:defRPr/>
            </a:pPr>
            <a:r>
              <a:rPr sz="1400" b="1" dirty="0" smtClean="0">
                <a:latin typeface="Times New Roman" pitchFamily="18"/>
                <a:cs typeface="Times New Roman" pitchFamily="18"/>
              </a:rPr>
              <a:t>На предоставленных </a:t>
            </a:r>
            <a:r>
              <a:rPr sz="1400" dirty="0" smtClean="0">
                <a:latin typeface="Times New Roman" pitchFamily="18"/>
                <a:cs typeface="Times New Roman" pitchFamily="18"/>
              </a:rPr>
              <a:t>Фондом земельных участках </a:t>
            </a:r>
            <a:r>
              <a:rPr sz="1400" smtClean="0">
                <a:latin typeface="Times New Roman" pitchFamily="18"/>
                <a:cs typeface="Times New Roman" pitchFamily="18"/>
              </a:rPr>
              <a:t>реализуется </a:t>
            </a:r>
            <a:r>
              <a:rPr sz="1400" b="1" smtClean="0">
                <a:latin typeface="Times New Roman" pitchFamily="18"/>
                <a:cs typeface="Times New Roman" pitchFamily="18"/>
              </a:rPr>
              <a:t>193 проекта </a:t>
            </a:r>
            <a:r>
              <a:rPr sz="1400" b="1" dirty="0" smtClean="0">
                <a:latin typeface="Times New Roman" pitchFamily="18"/>
                <a:cs typeface="Times New Roman" pitchFamily="18"/>
              </a:rPr>
              <a:t>комплексного освоения  территорий</a:t>
            </a:r>
            <a:r>
              <a:rPr sz="1400" dirty="0" smtClean="0">
                <a:latin typeface="Times New Roman" pitchFamily="18"/>
                <a:cs typeface="Times New Roman" pitchFamily="18"/>
              </a:rPr>
              <a:t> </a:t>
            </a:r>
            <a:r>
              <a:rPr sz="1400" smtClean="0">
                <a:latin typeface="Times New Roman" pitchFamily="18"/>
                <a:cs typeface="Times New Roman" pitchFamily="18"/>
              </a:rPr>
              <a:t>в </a:t>
            </a:r>
            <a:r>
              <a:rPr sz="1400" b="1" smtClean="0">
                <a:latin typeface="Times New Roman" pitchFamily="18"/>
                <a:cs typeface="Times New Roman" pitchFamily="18"/>
              </a:rPr>
              <a:t>45 </a:t>
            </a:r>
            <a:r>
              <a:rPr sz="1400" b="1" dirty="0" smtClean="0">
                <a:latin typeface="Times New Roman" pitchFamily="18"/>
                <a:cs typeface="Times New Roman" pitchFamily="18"/>
              </a:rPr>
              <a:t>субъектах </a:t>
            </a:r>
            <a:r>
              <a:rPr sz="1400" dirty="0" smtClean="0">
                <a:latin typeface="Times New Roman" pitchFamily="18"/>
                <a:cs typeface="Times New Roman" pitchFamily="18"/>
              </a:rPr>
              <a:t>РФ </a:t>
            </a:r>
            <a:r>
              <a:rPr sz="1400" b="1" dirty="0" smtClean="0">
                <a:latin typeface="Times New Roman" pitchFamily="18"/>
                <a:cs typeface="Times New Roman" pitchFamily="18"/>
              </a:rPr>
              <a:t>с общим расчетным объемом жилья</a:t>
            </a:r>
            <a:r>
              <a:rPr sz="1400" dirty="0" smtClean="0">
                <a:latin typeface="Times New Roman" pitchFamily="18"/>
                <a:cs typeface="Times New Roman" pitchFamily="18"/>
              </a:rPr>
              <a:t>, находящегося на различных стадиях реализации проектов, </a:t>
            </a:r>
            <a:r>
              <a:rPr sz="1400" smtClean="0">
                <a:latin typeface="Times New Roman" pitchFamily="18"/>
                <a:cs typeface="Times New Roman" pitchFamily="18"/>
              </a:rPr>
              <a:t>- </a:t>
            </a:r>
            <a:r>
              <a:rPr sz="1400" b="1" smtClean="0">
                <a:latin typeface="Times New Roman" pitchFamily="18"/>
                <a:cs typeface="Times New Roman" pitchFamily="18"/>
              </a:rPr>
              <a:t>22,93 </a:t>
            </a:r>
            <a:r>
              <a:rPr sz="1400" b="1" dirty="0" smtClean="0">
                <a:latin typeface="Times New Roman" pitchFamily="18"/>
                <a:cs typeface="Times New Roman" pitchFamily="18"/>
              </a:rPr>
              <a:t>млн. кв. м </a:t>
            </a:r>
            <a:r>
              <a:rPr sz="1400" dirty="0" smtClean="0">
                <a:latin typeface="Times New Roman" pitchFamily="18"/>
                <a:cs typeface="Times New Roman" pitchFamily="18"/>
              </a:rPr>
              <a:t>с долей жилья </a:t>
            </a:r>
            <a:r>
              <a:rPr sz="1400" b="1" dirty="0" smtClean="0">
                <a:latin typeface="Times New Roman" pitchFamily="18"/>
                <a:cs typeface="Times New Roman" pitchFamily="18"/>
              </a:rPr>
              <a:t>экономического класса более 68%,</a:t>
            </a:r>
          </a:p>
          <a:p>
            <a:pPr marL="0" indent="0" algn="just" eaLnBrk="1" fontAlgn="auto">
              <a:spcBef>
                <a:spcPts val="600"/>
              </a:spcBef>
              <a:spcAft>
                <a:spcPts val="0"/>
              </a:spcAft>
              <a:buFont typeface="Wingdings" pitchFamily="2"/>
              <a:buNone/>
              <a:defRPr/>
            </a:pPr>
            <a:r>
              <a:rPr sz="1400" dirty="0" smtClean="0">
                <a:latin typeface="Times New Roman" pitchFamily="18"/>
                <a:cs typeface="Times New Roman" pitchFamily="18"/>
              </a:rPr>
              <a:t>  в том числе:</a:t>
            </a:r>
          </a:p>
        </p:txBody>
      </p:sp>
      <p:pic>
        <p:nvPicPr>
          <p:cNvPr id="14339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88125" y="2663825"/>
            <a:ext cx="2447925" cy="198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6" descr="\\Fileserver\дпирт\презентации по освоению\фото проектов май 2013\Челябинск 33 га\11.bmp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88125" y="4711700"/>
            <a:ext cx="2555875" cy="205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7" descr="\\Fileserver\дпирт\презентации по освоению\фото проектов май 2013\Челябинск 33 га\9.bmp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65900" y="869950"/>
            <a:ext cx="247015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TextBox 20"/>
          <p:cNvSpPr txBox="1">
            <a:spLocks noChangeArrowheads="1"/>
          </p:cNvSpPr>
          <p:nvPr/>
        </p:nvSpPr>
        <p:spPr bwMode="auto">
          <a:xfrm>
            <a:off x="6826250" y="2670175"/>
            <a:ext cx="2195513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900" b="1">
                <a:solidFill>
                  <a:srgbClr val="EAE8E8"/>
                </a:solidFill>
                <a:latin typeface="Times New Roman" pitchFamily="18" charset="0"/>
                <a:cs typeface="Times New Roman" pitchFamily="18" charset="0"/>
              </a:rPr>
              <a:t>г. Владивосток, мкр. Патрокл</a:t>
            </a:r>
          </a:p>
        </p:txBody>
      </p:sp>
      <p:sp>
        <p:nvSpPr>
          <p:cNvPr id="14343" name="TextBox 23"/>
          <p:cNvSpPr txBox="1">
            <a:spLocks noChangeArrowheads="1"/>
          </p:cNvSpPr>
          <p:nvPr/>
        </p:nvSpPr>
        <p:spPr bwMode="auto">
          <a:xfrm>
            <a:off x="6899275" y="893763"/>
            <a:ext cx="2195513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900" b="1">
                <a:solidFill>
                  <a:srgbClr val="EAE8E8"/>
                </a:solidFill>
                <a:latin typeface="Times New Roman" pitchFamily="18" charset="0"/>
                <a:cs typeface="Times New Roman" pitchFamily="18" charset="0"/>
              </a:rPr>
              <a:t>Челябинская обл., пос.Западный</a:t>
            </a:r>
          </a:p>
        </p:txBody>
      </p:sp>
      <p:sp>
        <p:nvSpPr>
          <p:cNvPr id="14344" name="TextBox 24"/>
          <p:cNvSpPr txBox="1">
            <a:spLocks noChangeArrowheads="1"/>
          </p:cNvSpPr>
          <p:nvPr/>
        </p:nvSpPr>
        <p:spPr bwMode="auto">
          <a:xfrm>
            <a:off x="6927850" y="4714875"/>
            <a:ext cx="2195513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900" b="1">
                <a:solidFill>
                  <a:srgbClr val="EAE8E8"/>
                </a:solidFill>
                <a:latin typeface="Times New Roman" pitchFamily="18" charset="0"/>
                <a:cs typeface="Times New Roman" pitchFamily="18" charset="0"/>
              </a:rPr>
              <a:t>Новосибирская обл., п. Краснообск</a:t>
            </a:r>
          </a:p>
        </p:txBody>
      </p:sp>
      <p:sp>
        <p:nvSpPr>
          <p:cNvPr id="14345" name="Заголовок 4"/>
          <p:cNvSpPr txBox="1">
            <a:spLocks noChangeArrowheads="1"/>
          </p:cNvSpPr>
          <p:nvPr/>
        </p:nvSpPr>
        <p:spPr bwMode="auto">
          <a:xfrm>
            <a:off x="0" y="188913"/>
            <a:ext cx="91440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Ctr="1"/>
          <a:lstStyle/>
          <a:p>
            <a:pPr algn="ctr"/>
            <a:r>
              <a:rPr lang="ru-RU" sz="2400" b="1">
                <a:solidFill>
                  <a:srgbClr val="355D7E"/>
                </a:solidFill>
                <a:latin typeface="Calibri" pitchFamily="34" charset="0"/>
                <a:cs typeface="Arial" charset="0"/>
              </a:rPr>
              <a:t>Реализация проектов комплексного освоения земельных участков</a:t>
            </a:r>
          </a:p>
        </p:txBody>
      </p:sp>
      <p:sp>
        <p:nvSpPr>
          <p:cNvPr id="14347" name="TextBox 1"/>
          <p:cNvSpPr txBox="1">
            <a:spLocks noChangeArrowheads="1"/>
          </p:cNvSpPr>
          <p:nvPr/>
        </p:nvSpPr>
        <p:spPr bwMode="auto">
          <a:xfrm>
            <a:off x="395288" y="4418013"/>
            <a:ext cx="58324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400" b="1" dirty="0">
                <a:solidFill>
                  <a:srgbClr val="355D7E"/>
                </a:solidFill>
                <a:latin typeface="Times New Roman" pitchFamily="18" charset="0"/>
                <a:cs typeface="Times New Roman" pitchFamily="18" charset="0"/>
              </a:rPr>
              <a:t>Расчетный объем жилья, прогнозируемого ежегодно к вводу в эксплуатацию в период 2012-2020 гг.:</a:t>
            </a:r>
          </a:p>
        </p:txBody>
      </p:sp>
      <p:sp>
        <p:nvSpPr>
          <p:cNvPr id="14348" name="Номер слайда 12"/>
          <p:cNvSpPr txBox="1">
            <a:spLocks noChangeArrowheads="1"/>
          </p:cNvSpPr>
          <p:nvPr/>
        </p:nvSpPr>
        <p:spPr bwMode="auto">
          <a:xfrm>
            <a:off x="0" y="6248400"/>
            <a:ext cx="533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/>
            <a:fld id="{8D6500C2-7A50-447E-AD8F-1ACF699B1120}" type="slidenum">
              <a:rPr lang="ru-RU" sz="1400" b="1">
                <a:solidFill>
                  <a:srgbClr val="775F55"/>
                </a:solidFill>
                <a:latin typeface="Calibri" pitchFamily="34" charset="0"/>
              </a:rPr>
              <a:pPr algn="ctr"/>
              <a:t>8</a:t>
            </a:fld>
            <a:endParaRPr lang="ru-RU" sz="1400" b="1">
              <a:solidFill>
                <a:srgbClr val="775F55"/>
              </a:solidFill>
              <a:latin typeface="Calibri" pitchFamily="34" charset="0"/>
            </a:endParaRP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8006281"/>
              </p:ext>
            </p:extLst>
          </p:nvPr>
        </p:nvGraphicFramePr>
        <p:xfrm>
          <a:off x="395288" y="5053149"/>
          <a:ext cx="5951983" cy="1368152"/>
        </p:xfrm>
        <a:graphic>
          <a:graphicData uri="http://schemas.openxmlformats.org/drawingml/2006/table">
            <a:tbl>
              <a:tblPr/>
              <a:tblGrid>
                <a:gridCol w="461543"/>
                <a:gridCol w="1144243"/>
                <a:gridCol w="557698"/>
                <a:gridCol w="557698"/>
                <a:gridCol w="461543"/>
                <a:gridCol w="461543"/>
                <a:gridCol w="461543"/>
                <a:gridCol w="461543"/>
                <a:gridCol w="461543"/>
                <a:gridCol w="461543"/>
                <a:gridCol w="461543"/>
              </a:tblGrid>
              <a:tr h="187418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№ </a:t>
                      </a:r>
                      <a:r>
                        <a:rPr lang="ru-RU" sz="7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/</a:t>
                      </a:r>
                      <a:r>
                        <a:rPr lang="ru-RU" sz="7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386" marR="7386" marT="73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показателя</a:t>
                      </a:r>
                    </a:p>
                  </a:txBody>
                  <a:tcPr marL="7386" marR="7386" marT="73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2012 (факт)</a:t>
                      </a:r>
                    </a:p>
                  </a:txBody>
                  <a:tcPr marL="7386" marR="7386" marT="73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2013 (факт)</a:t>
                      </a:r>
                    </a:p>
                  </a:txBody>
                  <a:tcPr marL="7386" marR="7386" marT="73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2014</a:t>
                      </a:r>
                    </a:p>
                  </a:txBody>
                  <a:tcPr marL="7386" marR="7386" marT="73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2015</a:t>
                      </a:r>
                    </a:p>
                  </a:txBody>
                  <a:tcPr marL="7386" marR="7386" marT="73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2016</a:t>
                      </a:r>
                    </a:p>
                  </a:txBody>
                  <a:tcPr marL="7386" marR="7386" marT="73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2017</a:t>
                      </a:r>
                    </a:p>
                  </a:txBody>
                  <a:tcPr marL="7386" marR="7386" marT="73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2018</a:t>
                      </a:r>
                    </a:p>
                  </a:txBody>
                  <a:tcPr marL="7386" marR="7386" marT="73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2019</a:t>
                      </a:r>
                    </a:p>
                  </a:txBody>
                  <a:tcPr marL="7386" marR="7386" marT="73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2020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386" marR="7386" marT="73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2477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7386" marR="7386" marT="73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Объем ежегодного ввода, млн. кв. м.</a:t>
                      </a:r>
                    </a:p>
                  </a:txBody>
                  <a:tcPr marL="7386" marR="7386" marT="73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0,5</a:t>
                      </a:r>
                    </a:p>
                  </a:txBody>
                  <a:tcPr marL="7386" marR="7386" marT="73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1,27</a:t>
                      </a:r>
                    </a:p>
                  </a:txBody>
                  <a:tcPr marL="7386" marR="7386" marT="73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1,3</a:t>
                      </a:r>
                    </a:p>
                  </a:txBody>
                  <a:tcPr marL="7386" marR="7386" marT="73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2,4</a:t>
                      </a:r>
                    </a:p>
                  </a:txBody>
                  <a:tcPr marL="7386" marR="7386" marT="73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3,0</a:t>
                      </a:r>
                    </a:p>
                  </a:txBody>
                  <a:tcPr marL="7386" marR="7386" marT="73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4,6</a:t>
                      </a:r>
                    </a:p>
                  </a:txBody>
                  <a:tcPr marL="7386" marR="7386" marT="73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5,7</a:t>
                      </a:r>
                    </a:p>
                  </a:txBody>
                  <a:tcPr marL="7386" marR="7386" marT="73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6,7</a:t>
                      </a:r>
                    </a:p>
                  </a:txBody>
                  <a:tcPr marL="7386" marR="7386" marT="73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7,4</a:t>
                      </a:r>
                    </a:p>
                  </a:txBody>
                  <a:tcPr marL="7386" marR="7386" marT="73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559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7386" marR="7386" marT="73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Объем ввода накопительным итогом, млн. кв. м.</a:t>
                      </a:r>
                    </a:p>
                  </a:txBody>
                  <a:tcPr marL="7386" marR="7386" marT="73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7386" marR="7386" marT="73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2,27</a:t>
                      </a:r>
                    </a:p>
                  </a:txBody>
                  <a:tcPr marL="7386" marR="7386" marT="73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3,57</a:t>
                      </a:r>
                    </a:p>
                  </a:txBody>
                  <a:tcPr marL="7386" marR="7386" marT="73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5,97</a:t>
                      </a:r>
                    </a:p>
                  </a:txBody>
                  <a:tcPr marL="7386" marR="7386" marT="73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8,97</a:t>
                      </a:r>
                    </a:p>
                  </a:txBody>
                  <a:tcPr marL="7386" marR="7386" marT="73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13,57</a:t>
                      </a:r>
                    </a:p>
                  </a:txBody>
                  <a:tcPr marL="7386" marR="7386" marT="73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19,27</a:t>
                      </a:r>
                    </a:p>
                  </a:txBody>
                  <a:tcPr marL="7386" marR="7386" marT="73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25,97</a:t>
                      </a:r>
                    </a:p>
                  </a:txBody>
                  <a:tcPr marL="7386" marR="7386" marT="73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33,37</a:t>
                      </a:r>
                    </a:p>
                  </a:txBody>
                  <a:tcPr marL="7386" marR="7386" marT="73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4068833"/>
              </p:ext>
            </p:extLst>
          </p:nvPr>
        </p:nvGraphicFramePr>
        <p:xfrm>
          <a:off x="362066" y="2132856"/>
          <a:ext cx="6082142" cy="224966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152376"/>
                <a:gridCol w="1617398"/>
                <a:gridCol w="1152128"/>
                <a:gridCol w="1152128"/>
                <a:gridCol w="1008112"/>
              </a:tblGrid>
              <a:tr h="353688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Стадия разработки планировочной документации</a:t>
                      </a:r>
                      <a:endParaRPr lang="ru-RU" sz="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Стадия проектирования </a:t>
                      </a:r>
                      <a:endParaRPr lang="ru-RU" sz="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471170" indent="-471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Стадия строительно-</a:t>
                      </a:r>
                    </a:p>
                    <a:p>
                      <a:pPr marL="471170" indent="-471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монтажных работ</a:t>
                      </a:r>
                      <a:endParaRPr lang="ru-RU" sz="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Стадия ввода объектов в эксплуатацию</a:t>
                      </a:r>
                      <a:endParaRPr lang="ru-RU" sz="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58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Подписание и регистрация договора аренды </a:t>
                      </a:r>
                      <a:endParaRPr lang="ru-RU" sz="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разработка проекта планировки территории </a:t>
                      </a:r>
                      <a:endParaRPr lang="ru-RU" sz="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04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</a:t>
                      </a:r>
                      <a:endParaRPr lang="ru-RU" sz="8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8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8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76844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отчетного документа 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456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минимальные требования к объемам жилищного строительства по договору аренды земельного </a:t>
                      </a:r>
                      <a:r>
                        <a:rPr lang="ru-RU" sz="800" spc="-1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участка</a:t>
                      </a:r>
                      <a:endParaRPr lang="ru-RU" sz="800" b="0" spc="-1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«Основная часть» проекта планировки территории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 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Постановление органа исполнительной власти об утверждении проекта планировки </a:t>
                      </a:r>
                      <a:r>
                        <a:rPr lang="ru-RU" sz="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территории</a:t>
                      </a: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Разрешение на строительство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Разрешение на ввод в эксплуатацию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768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8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8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015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0,111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6,111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11,058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4,781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2,347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B7D3ED"/>
            </a:gs>
            <a:gs pos="100000">
              <a:srgbClr val="D2E2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4"/>
          <p:cNvCxnSpPr/>
          <p:nvPr/>
        </p:nvCxnSpPr>
        <p:spPr>
          <a:xfrm flipV="1">
            <a:off x="687388" y="1409700"/>
            <a:ext cx="7880350" cy="3938588"/>
          </a:xfrm>
          <a:prstGeom prst="straightConnector1">
            <a:avLst/>
          </a:prstGeom>
          <a:noFill/>
          <a:ln w="38103">
            <a:solidFill>
              <a:srgbClr val="008000"/>
            </a:solidFill>
            <a:prstDash val="solid"/>
          </a:ln>
          <a:effectLst>
            <a:outerShdw dist="38097" dir="14699853" algn="tl">
              <a:srgbClr val="000000">
                <a:alpha val="60000"/>
              </a:srgbClr>
            </a:outerShdw>
          </a:effectLst>
        </p:spPr>
      </p:cxnSp>
      <p:sp>
        <p:nvSpPr>
          <p:cNvPr id="15363" name="Заголовок 23"/>
          <p:cNvSpPr txBox="1">
            <a:spLocks noChangeArrowheads="1"/>
          </p:cNvSpPr>
          <p:nvPr/>
        </p:nvSpPr>
        <p:spPr bwMode="auto">
          <a:xfrm>
            <a:off x="0" y="115888"/>
            <a:ext cx="910907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/>
            <a:r>
              <a:rPr lang="ru-RU" b="1">
                <a:solidFill>
                  <a:srgbClr val="355D7E"/>
                </a:solidFill>
                <a:latin typeface="Calibri" pitchFamily="34" charset="0"/>
                <a:cs typeface="Arial" charset="0"/>
              </a:rPr>
              <a:t>Сокращение сроков</a:t>
            </a:r>
          </a:p>
          <a:p>
            <a:pPr algn="ctr"/>
            <a:r>
              <a:rPr lang="ru-RU" b="1">
                <a:solidFill>
                  <a:srgbClr val="355D7E"/>
                </a:solidFill>
                <a:latin typeface="Calibri" pitchFamily="34" charset="0"/>
                <a:cs typeface="Arial" charset="0"/>
              </a:rPr>
              <a:t>освоения земельных участков Фонда «РЖС» по сравнению с аналогичными проектами комплексной жилой застройки, реализуемыми без участия Фонда «РЖС»</a:t>
            </a:r>
          </a:p>
        </p:txBody>
      </p:sp>
      <p:pic>
        <p:nvPicPr>
          <p:cNvPr id="15364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4275" y="4837113"/>
            <a:ext cx="1597025" cy="113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Рисунок 1" descr="http://www.atlantproekt.ru/images/next/apartment_house1b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48038" y="4160838"/>
            <a:ext cx="1758950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Рисунок 7" descr="01092011028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84813" y="3221038"/>
            <a:ext cx="1476375" cy="110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7" name="TextBox 9"/>
          <p:cNvSpPr txBox="1">
            <a:spLocks noChangeArrowheads="1"/>
          </p:cNvSpPr>
          <p:nvPr/>
        </p:nvSpPr>
        <p:spPr bwMode="auto">
          <a:xfrm>
            <a:off x="1109663" y="3005138"/>
            <a:ext cx="1439862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r>
              <a:rPr lang="ru-RU" sz="9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Разработка и утверждение документации по планировке территории</a:t>
            </a:r>
            <a:endParaRPr lang="ru-RU" sz="9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8" name="TextBox 10"/>
          <p:cNvSpPr txBox="1">
            <a:spLocks noChangeArrowheads="1"/>
          </p:cNvSpPr>
          <p:nvPr/>
        </p:nvSpPr>
        <p:spPr bwMode="auto">
          <a:xfrm>
            <a:off x="3506788" y="2422525"/>
            <a:ext cx="1081087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r>
              <a:rPr lang="ru-RU" sz="9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Проектирование и получение разрешения на строительство</a:t>
            </a:r>
            <a:endParaRPr lang="ru-RU" sz="9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9" name="TextBox 12"/>
          <p:cNvSpPr txBox="1">
            <a:spLocks noChangeArrowheads="1"/>
          </p:cNvSpPr>
          <p:nvPr/>
        </p:nvSpPr>
        <p:spPr bwMode="auto">
          <a:xfrm>
            <a:off x="5416550" y="1862138"/>
            <a:ext cx="1754188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r>
              <a:rPr lang="ru-RU" sz="9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Строительно-монтажные работы</a:t>
            </a:r>
          </a:p>
        </p:txBody>
      </p:sp>
      <p:pic>
        <p:nvPicPr>
          <p:cNvPr id="15370" name="Picture 2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08838" y="2486025"/>
            <a:ext cx="1663700" cy="123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Прямая соединительная линия 14"/>
          <p:cNvCxnSpPr/>
          <p:nvPr/>
        </p:nvCxnSpPr>
        <p:spPr>
          <a:xfrm>
            <a:off x="652463" y="6208713"/>
            <a:ext cx="7951787" cy="28575"/>
          </a:xfrm>
          <a:prstGeom prst="straightConnector1">
            <a:avLst/>
          </a:prstGeom>
          <a:noFill/>
          <a:ln w="38103">
            <a:solidFill>
              <a:srgbClr val="968C8C"/>
            </a:solidFill>
            <a:prstDash val="solid"/>
          </a:ln>
          <a:effectLst>
            <a:outerShdw dist="38097" dir="14699853" algn="tl">
              <a:srgbClr val="000000">
                <a:alpha val="60000"/>
              </a:srgbClr>
            </a:outerShdw>
          </a:effectLst>
        </p:spPr>
      </p:cxnSp>
      <p:sp>
        <p:nvSpPr>
          <p:cNvPr id="15372" name="TextBox 16"/>
          <p:cNvSpPr txBox="1">
            <a:spLocks noChangeArrowheads="1"/>
          </p:cNvSpPr>
          <p:nvPr/>
        </p:nvSpPr>
        <p:spPr bwMode="auto">
          <a:xfrm>
            <a:off x="906463" y="4494213"/>
            <a:ext cx="89852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r>
              <a:rPr lang="ru-RU" sz="9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10 месяцев</a:t>
            </a:r>
          </a:p>
        </p:txBody>
      </p:sp>
      <p:sp>
        <p:nvSpPr>
          <p:cNvPr id="15373" name="TextBox 17"/>
          <p:cNvSpPr txBox="1">
            <a:spLocks noChangeArrowheads="1"/>
          </p:cNvSpPr>
          <p:nvPr/>
        </p:nvSpPr>
        <p:spPr bwMode="auto">
          <a:xfrm>
            <a:off x="3189288" y="3244850"/>
            <a:ext cx="865187" cy="20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r>
              <a:rPr lang="ru-RU" sz="9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5,6 месяцев</a:t>
            </a:r>
          </a:p>
        </p:txBody>
      </p:sp>
      <p:sp>
        <p:nvSpPr>
          <p:cNvPr id="15374" name="TextBox 18"/>
          <p:cNvSpPr txBox="1">
            <a:spLocks noChangeArrowheads="1"/>
          </p:cNvSpPr>
          <p:nvPr/>
        </p:nvSpPr>
        <p:spPr bwMode="auto">
          <a:xfrm>
            <a:off x="5329238" y="2447925"/>
            <a:ext cx="863600" cy="20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 anchorCtr="1">
            <a:spAutoFit/>
          </a:bodyPr>
          <a:lstStyle/>
          <a:p>
            <a:pPr algn="ctr"/>
            <a:r>
              <a:rPr lang="ru-RU" sz="9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12 месяцев</a:t>
            </a:r>
          </a:p>
        </p:txBody>
      </p:sp>
      <p:sp>
        <p:nvSpPr>
          <p:cNvPr id="15375" name="TextBox 21"/>
          <p:cNvSpPr txBox="1">
            <a:spLocks noChangeArrowheads="1"/>
          </p:cNvSpPr>
          <p:nvPr/>
        </p:nvSpPr>
        <p:spPr bwMode="auto">
          <a:xfrm>
            <a:off x="1804988" y="6259513"/>
            <a:ext cx="744537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r>
              <a:rPr lang="ru-RU" sz="9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18 месяцев</a:t>
            </a:r>
          </a:p>
        </p:txBody>
      </p:sp>
      <p:sp>
        <p:nvSpPr>
          <p:cNvPr id="15376" name="TextBox 22"/>
          <p:cNvSpPr txBox="1">
            <a:spLocks noChangeArrowheads="1"/>
          </p:cNvSpPr>
          <p:nvPr/>
        </p:nvSpPr>
        <p:spPr bwMode="auto">
          <a:xfrm>
            <a:off x="3779838" y="6283325"/>
            <a:ext cx="1008062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r>
              <a:rPr lang="ru-RU" sz="9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20,7 месяцев</a:t>
            </a:r>
          </a:p>
        </p:txBody>
      </p:sp>
      <p:sp>
        <p:nvSpPr>
          <p:cNvPr id="15377" name="TextBox 23"/>
          <p:cNvSpPr txBox="1">
            <a:spLocks noChangeArrowheads="1"/>
          </p:cNvSpPr>
          <p:nvPr/>
        </p:nvSpPr>
        <p:spPr bwMode="auto">
          <a:xfrm>
            <a:off x="5761038" y="6308725"/>
            <a:ext cx="863600" cy="20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r>
              <a:rPr lang="ru-RU" sz="9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12 месяцев</a:t>
            </a:r>
          </a:p>
        </p:txBody>
      </p:sp>
      <p:sp>
        <p:nvSpPr>
          <p:cNvPr id="15378" name="TextBox 25"/>
          <p:cNvSpPr txBox="1">
            <a:spLocks noChangeArrowheads="1"/>
          </p:cNvSpPr>
          <p:nvPr/>
        </p:nvSpPr>
        <p:spPr bwMode="auto">
          <a:xfrm>
            <a:off x="8418513" y="6223000"/>
            <a:ext cx="1049337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r>
              <a:rPr lang="ru-RU" sz="1600" b="1">
                <a:solidFill>
                  <a:srgbClr val="726868"/>
                </a:solidFill>
                <a:latin typeface="Calibri" pitchFamily="34" charset="0"/>
                <a:cs typeface="Times New Roman" pitchFamily="18" charset="0"/>
              </a:rPr>
              <a:t>5 лет</a:t>
            </a:r>
          </a:p>
        </p:txBody>
      </p:sp>
      <p:sp>
        <p:nvSpPr>
          <p:cNvPr id="15379" name="TextBox 27"/>
          <p:cNvSpPr txBox="1">
            <a:spLocks noChangeArrowheads="1"/>
          </p:cNvSpPr>
          <p:nvPr/>
        </p:nvSpPr>
        <p:spPr bwMode="auto">
          <a:xfrm>
            <a:off x="3517900" y="1317625"/>
            <a:ext cx="2139950" cy="71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 anchorCtr="1">
            <a:spAutoFit/>
          </a:bodyPr>
          <a:lstStyle/>
          <a:p>
            <a:pPr algn="ctr"/>
            <a:r>
              <a:rPr lang="ru-RU" sz="1400" b="1">
                <a:solidFill>
                  <a:srgbClr val="008000"/>
                </a:solidFill>
                <a:latin typeface="Calibri" pitchFamily="34" charset="0"/>
              </a:rPr>
              <a:t>Проекты, реализуемые на земельных участках Фонда «РЖС»</a:t>
            </a:r>
          </a:p>
        </p:txBody>
      </p:sp>
      <p:sp>
        <p:nvSpPr>
          <p:cNvPr id="15380" name="TextBox 28"/>
          <p:cNvSpPr txBox="1">
            <a:spLocks noChangeArrowheads="1"/>
          </p:cNvSpPr>
          <p:nvPr/>
        </p:nvSpPr>
        <p:spPr bwMode="auto">
          <a:xfrm>
            <a:off x="3551238" y="5949950"/>
            <a:ext cx="5484812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r>
              <a:rPr lang="ru-RU" sz="1400" b="1">
                <a:solidFill>
                  <a:srgbClr val="726868"/>
                </a:solidFill>
                <a:latin typeface="Calibri" pitchFamily="34" charset="0"/>
              </a:rPr>
              <a:t>Аналогичные проекты, реализуемые без участия Фонда «РЖС»</a:t>
            </a:r>
          </a:p>
        </p:txBody>
      </p:sp>
      <p:cxnSp>
        <p:nvCxnSpPr>
          <p:cNvPr id="15381" name="Прямая соединительная линия 29"/>
          <p:cNvCxnSpPr>
            <a:cxnSpLocks noChangeShapeType="1"/>
          </p:cNvCxnSpPr>
          <p:nvPr/>
        </p:nvCxnSpPr>
        <p:spPr bwMode="auto">
          <a:xfrm>
            <a:off x="611188" y="2592388"/>
            <a:ext cx="0" cy="4005262"/>
          </a:xfrm>
          <a:prstGeom prst="straightConnector1">
            <a:avLst/>
          </a:prstGeom>
          <a:noFill/>
          <a:ln w="19046">
            <a:solidFill>
              <a:srgbClr val="8EB7D8"/>
            </a:solidFill>
            <a:round/>
            <a:headEnd/>
            <a:tailEnd/>
          </a:ln>
        </p:spPr>
      </p:cxnSp>
      <p:cxnSp>
        <p:nvCxnSpPr>
          <p:cNvPr id="15382" name="Прямая соединительная линия 30"/>
          <p:cNvCxnSpPr>
            <a:cxnSpLocks noChangeShapeType="1"/>
          </p:cNvCxnSpPr>
          <p:nvPr/>
        </p:nvCxnSpPr>
        <p:spPr bwMode="auto">
          <a:xfrm>
            <a:off x="7092950" y="1166813"/>
            <a:ext cx="0" cy="5489575"/>
          </a:xfrm>
          <a:prstGeom prst="straightConnector1">
            <a:avLst/>
          </a:prstGeom>
          <a:noFill/>
          <a:ln w="19046">
            <a:solidFill>
              <a:srgbClr val="8EB7D8"/>
            </a:solidFill>
            <a:round/>
            <a:headEnd/>
            <a:tailEnd/>
          </a:ln>
        </p:spPr>
      </p:cxnSp>
      <p:cxnSp>
        <p:nvCxnSpPr>
          <p:cNvPr id="15383" name="Прямая соединительная линия 31"/>
          <p:cNvCxnSpPr>
            <a:cxnSpLocks noChangeShapeType="1"/>
          </p:cNvCxnSpPr>
          <p:nvPr/>
        </p:nvCxnSpPr>
        <p:spPr bwMode="auto">
          <a:xfrm>
            <a:off x="3132138" y="2354263"/>
            <a:ext cx="0" cy="4292600"/>
          </a:xfrm>
          <a:prstGeom prst="straightConnector1">
            <a:avLst/>
          </a:prstGeom>
          <a:noFill/>
          <a:ln w="19046">
            <a:solidFill>
              <a:srgbClr val="8EB7D8"/>
            </a:solidFill>
            <a:round/>
            <a:headEnd/>
            <a:tailEnd/>
          </a:ln>
        </p:spPr>
      </p:cxnSp>
      <p:cxnSp>
        <p:nvCxnSpPr>
          <p:cNvPr id="15384" name="Прямая соединительная линия 32"/>
          <p:cNvCxnSpPr>
            <a:cxnSpLocks noChangeShapeType="1"/>
          </p:cNvCxnSpPr>
          <p:nvPr/>
        </p:nvCxnSpPr>
        <p:spPr bwMode="auto">
          <a:xfrm>
            <a:off x="5292725" y="2030413"/>
            <a:ext cx="0" cy="4654550"/>
          </a:xfrm>
          <a:prstGeom prst="straightConnector1">
            <a:avLst/>
          </a:prstGeom>
          <a:noFill/>
          <a:ln w="19046">
            <a:solidFill>
              <a:srgbClr val="8EB7D8"/>
            </a:solidFill>
            <a:round/>
            <a:headEnd/>
            <a:tailEnd/>
          </a:ln>
        </p:spPr>
      </p:cxnSp>
      <p:sp>
        <p:nvSpPr>
          <p:cNvPr id="15385" name="TextBox 35"/>
          <p:cNvSpPr txBox="1">
            <a:spLocks noChangeArrowheads="1"/>
          </p:cNvSpPr>
          <p:nvPr/>
        </p:nvSpPr>
        <p:spPr bwMode="auto">
          <a:xfrm>
            <a:off x="434975" y="1157288"/>
            <a:ext cx="3095625" cy="1439862"/>
          </a:xfrm>
          <a:prstGeom prst="rect">
            <a:avLst/>
          </a:prstGeom>
          <a:solidFill>
            <a:srgbClr val="5D90BB"/>
          </a:solidFill>
          <a:ln w="9525">
            <a:noFill/>
            <a:miter lim="800000"/>
            <a:headEnd/>
            <a:tailEnd/>
          </a:ln>
        </p:spPr>
        <p:txBody>
          <a:bodyPr lIns="65306" tIns="32653" rIns="65306" bIns="32653" anchor="ctr">
            <a:spAutoFit/>
          </a:bodyPr>
          <a:lstStyle/>
          <a:p>
            <a:pPr algn="just"/>
            <a:r>
              <a:rPr lang="ru-RU" sz="1100">
                <a:solidFill>
                  <a:srgbClr val="FFFFFF"/>
                </a:solidFill>
                <a:latin typeface="Calibri" pitchFamily="34" charset="0"/>
                <a:cs typeface="Times New Roman" pitchFamily="18" charset="0"/>
              </a:rPr>
              <a:t>Срок освоения земельных участков Фонда «РЖС», от даты проведения аукциона до ввода в эксплуатацию 1-й очереди строительства, составляет 2,4 года. Срок реализации аналогичных проектов, реализуемых без участия Фонда «РЖС», более чем в 2 раза больше и составляет 5 лет</a:t>
            </a:r>
          </a:p>
        </p:txBody>
      </p:sp>
      <p:sp>
        <p:nvSpPr>
          <p:cNvPr id="15386" name="TextBox 38"/>
          <p:cNvSpPr txBox="1">
            <a:spLocks noChangeArrowheads="1"/>
          </p:cNvSpPr>
          <p:nvPr/>
        </p:nvSpPr>
        <p:spPr bwMode="auto">
          <a:xfrm>
            <a:off x="8094663" y="1905000"/>
            <a:ext cx="107950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r>
              <a:rPr lang="ru-RU" sz="1600" b="1">
                <a:solidFill>
                  <a:srgbClr val="008000"/>
                </a:solidFill>
                <a:latin typeface="Calibri" pitchFamily="34" charset="0"/>
                <a:cs typeface="Times New Roman" pitchFamily="18" charset="0"/>
              </a:rPr>
              <a:t>2,4 года</a:t>
            </a:r>
          </a:p>
        </p:txBody>
      </p:sp>
      <p:sp>
        <p:nvSpPr>
          <p:cNvPr id="15387" name="Номер слайда 2"/>
          <p:cNvSpPr txBox="1">
            <a:spLocks noChangeArrowheads="1"/>
          </p:cNvSpPr>
          <p:nvPr/>
        </p:nvSpPr>
        <p:spPr bwMode="auto">
          <a:xfrm>
            <a:off x="0" y="6248400"/>
            <a:ext cx="533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/>
            <a:fld id="{21EB58C9-24F6-467C-ACA6-A5718B4EE5EC}" type="slidenum">
              <a:rPr lang="ru-RU" sz="1600" b="1">
                <a:solidFill>
                  <a:srgbClr val="775F55"/>
                </a:solidFill>
                <a:latin typeface="Calibri" pitchFamily="34" charset="0"/>
              </a:rPr>
              <a:pPr algn="ctr"/>
              <a:t>9</a:t>
            </a:fld>
            <a:endParaRPr lang="ru-RU" sz="1600" b="1">
              <a:solidFill>
                <a:srgbClr val="775F55"/>
              </a:solidFill>
              <a:latin typeface="Calibri" pitchFamily="34" charset="0"/>
            </a:endParaRPr>
          </a:p>
        </p:txBody>
      </p:sp>
      <p:sp>
        <p:nvSpPr>
          <p:cNvPr id="15388" name="TextBox 12"/>
          <p:cNvSpPr txBox="1">
            <a:spLocks noChangeArrowheads="1"/>
          </p:cNvSpPr>
          <p:nvPr/>
        </p:nvSpPr>
        <p:spPr bwMode="auto">
          <a:xfrm>
            <a:off x="7210425" y="1119188"/>
            <a:ext cx="1754188" cy="89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r>
              <a:rPr lang="ru-RU" sz="9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Получение положительного заключения государственного строительного надзора, актов и справок о присоединении, разрешения на ввод объекта в эксплуатацию</a:t>
            </a:r>
          </a:p>
        </p:txBody>
      </p:sp>
      <p:sp>
        <p:nvSpPr>
          <p:cNvPr id="15389" name="TextBox 18"/>
          <p:cNvSpPr txBox="1">
            <a:spLocks noChangeArrowheads="1"/>
          </p:cNvSpPr>
          <p:nvPr/>
        </p:nvSpPr>
        <p:spPr bwMode="auto">
          <a:xfrm>
            <a:off x="7345363" y="2030413"/>
            <a:ext cx="86360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 anchorCtr="1">
            <a:spAutoFit/>
          </a:bodyPr>
          <a:lstStyle/>
          <a:p>
            <a:pPr algn="ctr"/>
            <a:r>
              <a:rPr lang="ru-RU" sz="9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 месяц</a:t>
            </a:r>
          </a:p>
        </p:txBody>
      </p:sp>
      <p:sp>
        <p:nvSpPr>
          <p:cNvPr id="15390" name="TextBox 18"/>
          <p:cNvSpPr txBox="1">
            <a:spLocks noChangeArrowheads="1"/>
          </p:cNvSpPr>
          <p:nvPr/>
        </p:nvSpPr>
        <p:spPr bwMode="auto">
          <a:xfrm>
            <a:off x="7235825" y="6308725"/>
            <a:ext cx="863600" cy="20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 anchorCtr="1">
            <a:spAutoFit/>
          </a:bodyPr>
          <a:lstStyle/>
          <a:p>
            <a:pPr algn="ctr"/>
            <a:r>
              <a:rPr lang="ru-RU" sz="9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9,6 месяц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бычн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6832</TotalTime>
  <Words>1308</Words>
  <Application>Microsoft Office PowerPoint</Application>
  <PresentationFormat>Экран (4:3)</PresentationFormat>
  <Paragraphs>223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Обычная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Предоставление проектной документации застройщикам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 проверке деятельности Фонда «РЖС» Счетной палатой Российской Федерации*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Заседание правительственной комиссии по развитию жилищного строительства</dc:title>
  <dc:creator>Приемная Бравермана</dc:creator>
  <cp:lastModifiedBy>Кузнецова Светлана Александровна</cp:lastModifiedBy>
  <cp:revision>807</cp:revision>
  <cp:lastPrinted>2014-05-21T09:31:13Z</cp:lastPrinted>
  <dcterms:created xsi:type="dcterms:W3CDTF">2009-02-05T16:16:56Z</dcterms:created>
  <dcterms:modified xsi:type="dcterms:W3CDTF">2014-05-21T09:31:35Z</dcterms:modified>
</cp:coreProperties>
</file>